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22286"/>
            <a:ext cx="9144000" cy="6835714"/>
            <a:chOff x="0" y="22286"/>
            <a:chExt cx="9144000" cy="683571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660494"/>
              <a:ext cx="9144000" cy="31975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22286"/>
              <a:ext cx="9144000" cy="46352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8226" y="2339930"/>
            <a:ext cx="4569545" cy="2190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err="1" smtClean="0"/>
              <a:t>cím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8226" y="5159049"/>
            <a:ext cx="4569545" cy="497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név</a:t>
            </a:r>
            <a:endParaRPr lang="hu-H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278226" y="6336163"/>
            <a:ext cx="456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TÁMOP-3.3.13.</a:t>
            </a:r>
            <a:r>
              <a:rPr lang="hu-H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600" dirty="0" smtClean="0"/>
              <a:t>Tájékoztató Nap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0200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088994"/>
              <a:ext cx="9144000" cy="37690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484689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1486" y="19136"/>
            <a:ext cx="6795398" cy="5110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12993"/>
            <a:ext cx="8229600" cy="551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hu-HU" dirty="0" smtClean="0"/>
              <a:t>szöveg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26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3088994"/>
              <a:ext cx="9144000" cy="37690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144000" cy="4846899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1191486" y="19136"/>
            <a:ext cx="6795398" cy="5110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cím</a:t>
            </a:r>
            <a:endParaRPr lang="hu-HU" sz="2800" b="1" dirty="0"/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457200" y="1112993"/>
            <a:ext cx="8229600" cy="5512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/>
              <a:t>szöveg</a:t>
            </a:r>
          </a:p>
          <a:p>
            <a:pPr lvl="1"/>
            <a:r>
              <a:rPr lang="hu-HU" sz="2400" dirty="0" smtClean="0"/>
              <a:t>Second level</a:t>
            </a:r>
          </a:p>
          <a:p>
            <a:pPr lvl="2"/>
            <a:r>
              <a:rPr lang="hu-HU" sz="2400" dirty="0" smtClean="0"/>
              <a:t>Third level</a:t>
            </a:r>
          </a:p>
          <a:p>
            <a:pPr lvl="3"/>
            <a:r>
              <a:rPr lang="hu-HU" sz="2400" dirty="0" smtClean="0"/>
              <a:t>Fourth level</a:t>
            </a:r>
          </a:p>
          <a:p>
            <a:pPr lvl="4"/>
            <a:r>
              <a:rPr lang="hu-HU" sz="2400" dirty="0" smtClean="0"/>
              <a:t>Fifth level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711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„Kincsem a szókincsem”</a:t>
            </a:r>
            <a:br>
              <a:rPr lang="hu-HU" dirty="0" smtClean="0"/>
            </a:br>
            <a:r>
              <a:rPr lang="hu-HU" sz="2000" dirty="0" smtClean="0"/>
              <a:t>játékos szókincsfejlesztés</a:t>
            </a:r>
            <a:br>
              <a:rPr lang="hu-HU" sz="2000" dirty="0" smtClean="0"/>
            </a:br>
            <a:endParaRPr lang="hu-HU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1400" dirty="0" smtClean="0">
                <a:solidFill>
                  <a:srgbClr val="000000"/>
                </a:solidFill>
              </a:rPr>
              <a:t>Vitéz Gyöngyvér 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közoktatási szakértő</a:t>
            </a:r>
            <a:endParaRPr lang="hu-HU" sz="1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24" y="3225297"/>
            <a:ext cx="1622425" cy="17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7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1. Szinonímák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témakör egésze a szinonimák használatának gyakorlását, a tanulók szókincsébe építését szolgálja. A feladatok célja az árnyalt szóhasználat fejlesztése, a szókincs bővítése a viszonyszóval azonos vagy hasonló jelentésű szavakkal.</a:t>
            </a:r>
          </a:p>
          <a:p>
            <a:pPr lvl="1"/>
            <a:r>
              <a:rPr lang="hu-HU" dirty="0" smtClean="0"/>
              <a:t>szóhalmazokból adott szavak szinonimáinak kiválasztása</a:t>
            </a:r>
          </a:p>
          <a:p>
            <a:pPr lvl="1"/>
            <a:r>
              <a:rPr lang="hu-HU" dirty="0" smtClean="0"/>
              <a:t>szóhalmazok szétválogatása adott szempont szerint</a:t>
            </a:r>
          </a:p>
          <a:p>
            <a:pPr lvl="1"/>
            <a:r>
              <a:rPr lang="hu-HU" dirty="0" smtClean="0"/>
              <a:t>szavak és szinonimáik egymáshoz rendelése</a:t>
            </a:r>
          </a:p>
          <a:p>
            <a:pPr lvl="1"/>
            <a:r>
              <a:rPr lang="hu-HU" dirty="0" smtClean="0"/>
              <a:t>igen-nem feleletválasztók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4" y="5269105"/>
            <a:ext cx="6016625" cy="13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6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2. Összetett szavak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témakör egésze az összetett szavak képzésének gyakorlását, szókincsbe építését, az árnyalt, kifejező beszédkultúra fejlesztését szolgálja, hangsúlyt helyez a humorérzék fejlesztésére.</a:t>
            </a:r>
          </a:p>
          <a:p>
            <a:pPr lvl="1"/>
            <a:r>
              <a:rPr lang="hu-HU" dirty="0" smtClean="0"/>
              <a:t>összetett szavak képzése szószortírozással, adott szempontú válogatással</a:t>
            </a:r>
          </a:p>
          <a:p>
            <a:pPr lvl="1"/>
            <a:r>
              <a:rPr lang="hu-HU" dirty="0" smtClean="0"/>
              <a:t>összetett szavak elő és utó tagjának kiválasztása</a:t>
            </a:r>
          </a:p>
          <a:p>
            <a:pPr lvl="1"/>
            <a:r>
              <a:rPr lang="hu-HU" dirty="0" smtClean="0"/>
              <a:t>hiányos összetett szavak előtagjának pótlása</a:t>
            </a:r>
          </a:p>
          <a:p>
            <a:pPr lvl="1"/>
            <a:r>
              <a:rPr lang="hu-HU" dirty="0" smtClean="0"/>
              <a:t>szójátékok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5044881"/>
            <a:ext cx="5797550" cy="13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8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3. Játékos szómagyarázók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feladatokban ismert, de ritkán használt vagy több jelentésben is használt szavak szerepelnek. A témakör hangsúlyt helyez a humorérzék fejlesztésére, a magyar nyelv játékosságának bemutatására.</a:t>
            </a:r>
          </a:p>
          <a:p>
            <a:pPr lvl="1"/>
            <a:r>
              <a:rPr lang="hu-HU" dirty="0" smtClean="0"/>
              <a:t>metaforikus jelentésüktől megfosztott szavak szó szerinti értelmezése</a:t>
            </a:r>
          </a:p>
          <a:p>
            <a:pPr lvl="1"/>
            <a:r>
              <a:rPr lang="hu-HU" dirty="0" smtClean="0"/>
              <a:t>képek és szó szószerinti jelentések összekapcsolása</a:t>
            </a:r>
          </a:p>
          <a:p>
            <a:pPr lvl="1"/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ez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125" y="5349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5" y="4527463"/>
            <a:ext cx="2908299" cy="17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24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4. Idegen szavak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ismert idegen  szavak a szókincsbe és a nyelvi kultúrába építését szolgálja, ugyanakkor hangsúlyt helyez az idegen szavak túlzott használatából eredő problémák bemutatására.</a:t>
            </a:r>
          </a:p>
          <a:p>
            <a:pPr lvl="1"/>
            <a:r>
              <a:rPr lang="hu-HU" dirty="0" smtClean="0"/>
              <a:t>több szómagyarázat közül az adott szóhoz tartozó kiválasztása</a:t>
            </a:r>
          </a:p>
          <a:p>
            <a:pPr lvl="1"/>
            <a:r>
              <a:rPr lang="hu-HU" dirty="0" smtClean="0"/>
              <a:t>idegen szavak és magyar megfelelőik egymáshoz rendelése</a:t>
            </a:r>
          </a:p>
          <a:p>
            <a:pPr lvl="1"/>
            <a:r>
              <a:rPr lang="hu-HU" dirty="0" smtClean="0"/>
              <a:t>idegen szavak és képek egymáshoz rendelése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4612877"/>
            <a:ext cx="5191125" cy="212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8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499" y="0"/>
            <a:ext cx="5177009" cy="635000"/>
          </a:xfrm>
        </p:spPr>
        <p:txBody>
          <a:bodyPr/>
          <a:lstStyle/>
          <a:p>
            <a:r>
              <a:rPr lang="hu-HU" b="1" dirty="0" smtClean="0"/>
              <a:t>5. Azonos alakú szavak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témakör azonos alakú, de jelentésben különböző szavak használatát, pontos értelmezését gyakoroltatja. Az egész témakör nagy hangsúlyt helyez a humorérzék fejlesztésére, az azonos alakú szavak tréfás használatára.</a:t>
            </a:r>
          </a:p>
          <a:p>
            <a:pPr lvl="1"/>
            <a:r>
              <a:rPr lang="hu-HU" dirty="0" smtClean="0"/>
              <a:t>viccek értelmezése</a:t>
            </a:r>
          </a:p>
          <a:p>
            <a:pPr lvl="1"/>
            <a:r>
              <a:rPr lang="hu-HU" dirty="0" smtClean="0"/>
              <a:t>nyitott mondatok azonos alakú szavainak pótlása</a:t>
            </a:r>
          </a:p>
          <a:p>
            <a:pPr lvl="1"/>
            <a:r>
              <a:rPr lang="hu-HU" dirty="0" smtClean="0"/>
              <a:t>humoros rajzok és szavak egymáshoz rendelése</a:t>
            </a:r>
          </a:p>
          <a:p>
            <a:pPr lvl="1"/>
            <a:endParaRPr lang="en-US" dirty="0"/>
          </a:p>
          <a:p>
            <a:pPr marL="3200400" lvl="7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48" y="4831705"/>
            <a:ext cx="1756502" cy="179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229" y="4831704"/>
            <a:ext cx="1481153" cy="20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6. Szókincs és helyesírás fejlesztés, mássalhangzó pótlásokkal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témakör a mássalhangzók hosszúságának megítélését, helyes használatát, a helyesíráskészség fejlesztését szolgálja.</a:t>
            </a:r>
          </a:p>
          <a:p>
            <a:pPr lvl="1"/>
            <a:r>
              <a:rPr lang="hu-HU" dirty="0" smtClean="0"/>
              <a:t>mássalhangzó pótlások</a:t>
            </a:r>
          </a:p>
          <a:p>
            <a:pPr lvl="1"/>
            <a:r>
              <a:rPr lang="hu-HU" dirty="0" smtClean="0"/>
              <a:t>mássalhangzó számolók</a:t>
            </a:r>
          </a:p>
          <a:p>
            <a:pPr lvl="1"/>
            <a:r>
              <a:rPr lang="hu-HU" dirty="0" smtClean="0"/>
              <a:t>rendhagyó ragozású igék felszólító módja</a:t>
            </a:r>
          </a:p>
          <a:p>
            <a:pPr lvl="1"/>
            <a:r>
              <a:rPr lang="hu-HU" dirty="0" smtClean="0"/>
              <a:t>nyitott mondatok kiegészítése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25" y="4312449"/>
            <a:ext cx="3746499" cy="2337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825" y="4579704"/>
            <a:ext cx="1455236" cy="18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9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7. Ellentétpárok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témakör az ellentétpárok differenciált, árnyalt használatát és szókincsbe építését gyakoroltatja játékos és humoros feladatokon keresztül.</a:t>
            </a:r>
          </a:p>
          <a:p>
            <a:pPr marL="0" indent="0">
              <a:buNone/>
            </a:pPr>
            <a:endParaRPr lang="hu-HU" dirty="0" smtClean="0"/>
          </a:p>
          <a:p>
            <a:pPr lvl="1"/>
            <a:r>
              <a:rPr lang="hu-HU" dirty="0"/>
              <a:t>f</a:t>
            </a:r>
            <a:r>
              <a:rPr lang="hu-HU" dirty="0" smtClean="0"/>
              <a:t>ekete, fehér, igen, nem játék</a:t>
            </a:r>
          </a:p>
          <a:p>
            <a:pPr lvl="1"/>
            <a:r>
              <a:rPr lang="hu-HU" dirty="0" smtClean="0"/>
              <a:t>ellentétes szóvadászók</a:t>
            </a:r>
          </a:p>
          <a:p>
            <a:pPr lvl="1"/>
            <a:r>
              <a:rPr lang="hu-HU" dirty="0" smtClean="0"/>
              <a:t>verstartalom átírása a jelzők változtatásával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6000750" y="5127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484" y="3529994"/>
            <a:ext cx="2082800" cy="24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6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8. Kakukktojás feladatok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témakör egésze a differenciált szóhasználatot, az „oda nem illőség” felfedezését gyakoroltatja.	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kakukktojás keresések</a:t>
            </a:r>
          </a:p>
          <a:p>
            <a:pPr lvl="1"/>
            <a:r>
              <a:rPr lang="hu-HU" dirty="0" smtClean="0"/>
              <a:t>kakukktojások szóhalmazokba csempészése</a:t>
            </a:r>
          </a:p>
          <a:p>
            <a:pPr lvl="1"/>
            <a:r>
              <a:rPr lang="hu-HU" dirty="0" smtClean="0"/>
              <a:t>szeriálisan rendezetlen feladatok helyreállítása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5508625" y="5286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1" y="3959736"/>
            <a:ext cx="5489574" cy="28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0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9. Szövegekhez kapcsolt feladatok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 témakör hangsúlyt helyez a hallási, verbális emlékezet fejlesztésére, a szavak és szövegtartalmak pontos megjegyzésére, a hallási észelés, emlékezet, hallási figyelem gyakoroltatására és a humorérzék fejlesztésére.	</a:t>
            </a:r>
          </a:p>
          <a:p>
            <a:pPr lvl="1"/>
            <a:r>
              <a:rPr lang="hu-HU" dirty="0" smtClean="0"/>
              <a:t>viccek</a:t>
            </a:r>
          </a:p>
          <a:p>
            <a:pPr lvl="1"/>
            <a:r>
              <a:rPr lang="hu-HU" dirty="0" smtClean="0"/>
              <a:t>versrészlet</a:t>
            </a:r>
          </a:p>
          <a:p>
            <a:pPr lvl="1"/>
            <a:r>
              <a:rPr lang="hu-HU" dirty="0" smtClean="0"/>
              <a:t>Szövegtartalom</a:t>
            </a:r>
          </a:p>
          <a:p>
            <a:pPr lvl="1"/>
            <a:r>
              <a:rPr lang="hu-HU" dirty="0" smtClean="0"/>
              <a:t>elhangzott kifejezések megjegyzése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84" y="5140325"/>
            <a:ext cx="7150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10. Záróteszt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záró teszt célja, hogy a diákok felidézzék milyen típusú és tartalmú feladatokat végeztek a szókincsfejlesztés kilenc témakörében. Ezek közül a típusok közül válogattunk néhányat a záró feladatok közé, amelyek megoldási módja hasonlatos az elvégzettekhez, de más tartalommal töltöttük meg azokat.</a:t>
            </a:r>
          </a:p>
          <a:p>
            <a:endParaRPr lang="en-US" dirty="0"/>
          </a:p>
          <a:p>
            <a:pPr marL="457200" lvl="1" indent="0">
              <a:buNone/>
            </a:pP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4248992"/>
            <a:ext cx="4806950" cy="26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 smtClean="0"/>
              <a:t>A tananyag fő célja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Humor</a:t>
            </a:r>
            <a:r>
              <a:rPr lang="hu-HU" dirty="0">
                <a:sym typeface="Wingdings"/>
              </a:rPr>
              <a:t>s feladványokon </a:t>
            </a:r>
            <a:r>
              <a:rPr lang="hu-HU" dirty="0" smtClean="0">
                <a:sym typeface="Wingdings"/>
              </a:rPr>
              <a:t>keresztül: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Szókincsfejlesztés</a:t>
            </a:r>
          </a:p>
          <a:p>
            <a:r>
              <a:rPr lang="hu-HU" dirty="0" smtClean="0"/>
              <a:t>Szókincsbővítés</a:t>
            </a:r>
            <a:endParaRPr lang="hu-HU" dirty="0"/>
          </a:p>
          <a:p>
            <a:r>
              <a:rPr lang="hu-HU" dirty="0" smtClean="0"/>
              <a:t>Hallás utáni szövegértés		</a:t>
            </a:r>
          </a:p>
          <a:p>
            <a:r>
              <a:rPr lang="hu-HU" dirty="0" smtClean="0"/>
              <a:t>Figyelemkoncentráció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0" y="1856797"/>
            <a:ext cx="2127250" cy="338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Kérdések-válaszok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Köszönjük </a:t>
            </a:r>
            <a:r>
              <a:rPr lang="hu-HU" dirty="0"/>
              <a:t>észrevételeit, kérdéseit!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Vitéz Gyöngyvér</a:t>
            </a:r>
          </a:p>
          <a:p>
            <a:pPr marL="0" indent="0" algn="ctr">
              <a:buNone/>
            </a:pPr>
            <a:r>
              <a:rPr lang="hu-HU" sz="1800" dirty="0" smtClean="0"/>
              <a:t>Közoktatási </a:t>
            </a:r>
            <a:r>
              <a:rPr lang="hu-HU" sz="1800" dirty="0"/>
              <a:t>szakértő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035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Tananyag elsajátításának lehetséges </a:t>
            </a:r>
            <a:r>
              <a:rPr lang="hu-HU" b="1" dirty="0" smtClean="0"/>
              <a:t>módja</a:t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492250"/>
            <a:ext cx="7988300" cy="5133330"/>
          </a:xfrm>
        </p:spPr>
        <p:txBody>
          <a:bodyPr/>
          <a:lstStyle/>
          <a:p>
            <a:r>
              <a:rPr lang="hu-HU" dirty="0" smtClean="0"/>
              <a:t>A program eredményes feldolgozásának alapfeltétele, hogy valamennyi tanuló önálló számítógépen dolgozzon.</a:t>
            </a:r>
          </a:p>
          <a:p>
            <a:endParaRPr lang="hu-HU" dirty="0" smtClean="0"/>
          </a:p>
          <a:p>
            <a:r>
              <a:rPr lang="hu-HU" dirty="0" smtClean="0"/>
              <a:t>A közös munkához, a feladatok megbeszéléséhez és ellenőrzéséhez érdemes vetítőfelületet használni projektorral, de a szókincsfejlesztő feladatokhoz kitűnő eszköz az interaktív tábla is.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911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Nat kiemelt fejlesztési fókuszai,</a:t>
            </a:r>
            <a:br>
              <a:rPr lang="hu-HU" b="1" dirty="0"/>
            </a:br>
            <a:r>
              <a:rPr lang="hu-HU" b="1" dirty="0"/>
              <a:t>Kerettanterv/Kerettantervi témakörei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Általános iskola: 3-4. osztály</a:t>
            </a:r>
          </a:p>
          <a:p>
            <a:r>
              <a:rPr lang="hu-HU" dirty="0" smtClean="0"/>
              <a:t>Beszédkészség, szóbeli szövegek megértése, értelmezése, alkotása. </a:t>
            </a:r>
          </a:p>
          <a:p>
            <a:r>
              <a:rPr lang="hu-HU" dirty="0" smtClean="0"/>
              <a:t>Az írott szöveg megértése. </a:t>
            </a:r>
          </a:p>
          <a:p>
            <a:r>
              <a:rPr lang="hu-HU" dirty="0" smtClean="0"/>
              <a:t>Anyanyelvi kultúra, ismeretek az anyanyelvről. Szavak jelentésének megérétse, szókincsfejlesztés; </a:t>
            </a:r>
          </a:p>
          <a:p>
            <a:pPr lvl="1"/>
            <a:r>
              <a:rPr lang="hu-HU" dirty="0" smtClean="0"/>
              <a:t>rokon értelmű szavak,</a:t>
            </a:r>
          </a:p>
          <a:p>
            <a:pPr lvl="1"/>
            <a:r>
              <a:rPr lang="hu-HU" dirty="0" smtClean="0"/>
              <a:t>többjelentésű, </a:t>
            </a:r>
          </a:p>
          <a:p>
            <a:pPr lvl="1"/>
            <a:r>
              <a:rPr lang="hu-HU" dirty="0" smtClean="0"/>
              <a:t>azonos alakú szavak felismerése. </a:t>
            </a:r>
          </a:p>
          <a:p>
            <a:pPr lvl="1"/>
            <a:r>
              <a:rPr lang="hu-HU" dirty="0"/>
              <a:t>s</a:t>
            </a:r>
            <a:r>
              <a:rPr lang="hu-HU" dirty="0" smtClean="0"/>
              <a:t>zólások, közmondások értelmezése. 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lapvető nyelvhelyességi, helyesírási szabályok alkalmazása.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539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Érintett kompetenciaterületek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Kompetenciaterület:</a:t>
            </a:r>
          </a:p>
          <a:p>
            <a:r>
              <a:rPr lang="hu-HU" dirty="0" smtClean="0"/>
              <a:t>Anyanyelvi kommunikáció,</a:t>
            </a:r>
          </a:p>
          <a:p>
            <a:r>
              <a:rPr lang="hu-HU" dirty="0" smtClean="0"/>
              <a:t>Digitális kompetencia,</a:t>
            </a:r>
          </a:p>
          <a:p>
            <a:r>
              <a:rPr lang="hu-HU" dirty="0" smtClean="0"/>
              <a:t>A hatékony, önálló tanulás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Műveltségi terület:</a:t>
            </a:r>
          </a:p>
          <a:p>
            <a:r>
              <a:rPr lang="hu-HU" dirty="0" smtClean="0"/>
              <a:t>Magyar nyelv és irodalom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Tantárgy:</a:t>
            </a:r>
          </a:p>
          <a:p>
            <a:r>
              <a:rPr lang="hu-HU" dirty="0" smtClean="0"/>
              <a:t>Magyar nyelv és irodalom</a:t>
            </a:r>
          </a:p>
        </p:txBody>
      </p:sp>
    </p:spTree>
    <p:extLst>
      <p:ext uri="{BB962C8B-B14F-4D97-AF65-F5344CB8AC3E}">
        <p14:creationId xmlns:p14="http://schemas.microsoft.com/office/powerpoint/2010/main" val="252438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Felhasználás személyi támogatása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digitális taneszköz használatához közvetlenül nem szükséges tanár jelenléte, önállóan (is) használható.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2260600"/>
            <a:ext cx="2124075" cy="29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digitális taneszköz megjelenése </a:t>
            </a:r>
            <a:br>
              <a:rPr lang="hu-HU" b="1" dirty="0" smtClean="0"/>
            </a:br>
            <a:r>
              <a:rPr lang="hu-HU" b="1" dirty="0" smtClean="0"/>
              <a:t>(digitális tipográfia)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könnyen áttekinthető, célorientált, letisztult, a „kevesebb több” alapelvre épülő felhasználói felület,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működésében, vezérlési megoldásaiban, navigációban, elnevezéseiben, jelöléseiben konzisztens megoldás,</a:t>
            </a:r>
          </a:p>
          <a:p>
            <a:endParaRPr lang="hu-HU" dirty="0" smtClean="0"/>
          </a:p>
          <a:p>
            <a:r>
              <a:rPr lang="hu-HU" dirty="0" smtClean="0"/>
              <a:t>a felhasználó optimális támogatása a taneszköz használatban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179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Információbiztonság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termék személyes adatokat nem kér és nem tart nyilván</a:t>
            </a:r>
          </a:p>
          <a:p>
            <a:r>
              <a:rPr lang="hu-HU" dirty="0" smtClean="0"/>
              <a:t>A termék a felhasználói adatokat csak futásidőben kezeli</a:t>
            </a:r>
          </a:p>
          <a:p>
            <a:r>
              <a:rPr lang="hu-HU" dirty="0" smtClean="0"/>
              <a:t>A felhasználói név tetszőlegesen megadva kerül a felületre a kiértékeléskor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10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tananyag felépítése, tartalmi ismertetője</a:t>
            </a:r>
            <a:br>
              <a:rPr lang="hu-HU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 tananyag 9+1 modulból/szakaszból épül fel.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feladatokat felhasználhatjuk:</a:t>
            </a:r>
          </a:p>
          <a:p>
            <a:r>
              <a:rPr lang="hu-HU" dirty="0" smtClean="0"/>
              <a:t>tanítási órák ráhangolódó részében motivációs kedvcsinálóként</a:t>
            </a:r>
          </a:p>
          <a:p>
            <a:r>
              <a:rPr lang="hu-HU" dirty="0" smtClean="0"/>
              <a:t>szabadidőben végezhető gyakorlásként</a:t>
            </a:r>
          </a:p>
          <a:p>
            <a:r>
              <a:rPr lang="hu-HU" dirty="0" smtClean="0"/>
              <a:t>házi feladatként</a:t>
            </a:r>
          </a:p>
          <a:p>
            <a:r>
              <a:rPr lang="hu-HU" dirty="0" smtClean="0"/>
              <a:t>anyanyelvi órákon a tananyaghoz illesztett gyakorlásként</a:t>
            </a:r>
          </a:p>
          <a:p>
            <a:r>
              <a:rPr lang="hu-HU" dirty="0" smtClean="0"/>
              <a:t>játékos versenyfeladatként</a:t>
            </a:r>
          </a:p>
          <a:p>
            <a:r>
              <a:rPr lang="hu-HU" dirty="0" smtClean="0"/>
              <a:t>a korrepetálások során a gyakorlások változatosabbá tételére</a:t>
            </a:r>
          </a:p>
          <a:p>
            <a:r>
              <a:rPr lang="hu-HU" dirty="0" smtClean="0"/>
              <a:t>alkalmasak a fejlesztőpedagógiai foglalkozások gyakorlóanyagának kiegészítésére is</a:t>
            </a:r>
          </a:p>
          <a:p>
            <a:r>
              <a:rPr lang="hu-HU" dirty="0" smtClean="0"/>
              <a:t>differenciált pedagógiai munkában egyéni képességekhez illesztett feladatként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4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754</Words>
  <Application>Microsoft Macintosh PowerPoint</Application>
  <PresentationFormat>On-screen Show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„Kincsem a szókincsem” játékos szókincsfejlesztés </vt:lpstr>
      <vt:lpstr>A tananyag fő célja</vt:lpstr>
      <vt:lpstr>Tananyag elsajátításának lehetséges módja  </vt:lpstr>
      <vt:lpstr>Nat kiemelt fejlesztési fókuszai, Kerettanterv/Kerettantervi témakörei</vt:lpstr>
      <vt:lpstr>Érintett kompetenciaterületek</vt:lpstr>
      <vt:lpstr>Felhasználás személyi támogatása</vt:lpstr>
      <vt:lpstr>A digitális taneszköz megjelenése  (digitális tipográfia)</vt:lpstr>
      <vt:lpstr>Információbiztonság</vt:lpstr>
      <vt:lpstr>A tananyag felépítése, tartalmi ismertetője </vt:lpstr>
      <vt:lpstr>1. Szinonímák</vt:lpstr>
      <vt:lpstr>2. Összetett szavak</vt:lpstr>
      <vt:lpstr>3. Játékos szómagyarázók</vt:lpstr>
      <vt:lpstr>4. Idegen szavak</vt:lpstr>
      <vt:lpstr>5. Azonos alakú szavak</vt:lpstr>
      <vt:lpstr>6. Szókincs és helyesírás fejlesztés, mássalhangzó pótlásokkal </vt:lpstr>
      <vt:lpstr>7. Ellentétpárok</vt:lpstr>
      <vt:lpstr>8. Kakukktojás feladatok </vt:lpstr>
      <vt:lpstr>9. Szövegekhez kapcsolt feladatok </vt:lpstr>
      <vt:lpstr>10. Záróteszt</vt:lpstr>
      <vt:lpstr>Kérdések-válaszok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</cp:revision>
  <dcterms:created xsi:type="dcterms:W3CDTF">2015-08-11T07:36:55Z</dcterms:created>
  <dcterms:modified xsi:type="dcterms:W3CDTF">2015-08-19T06:06:49Z</dcterms:modified>
</cp:coreProperties>
</file>