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22286"/>
            <a:ext cx="9144000" cy="6835714"/>
            <a:chOff x="0" y="22286"/>
            <a:chExt cx="9144000" cy="683571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660494"/>
              <a:ext cx="9144000" cy="31975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22286"/>
              <a:ext cx="9144000" cy="46352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8226" y="2339930"/>
            <a:ext cx="4569545" cy="2190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err="1" smtClean="0"/>
              <a:t>cím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8226" y="5159049"/>
            <a:ext cx="4569545" cy="497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név</a:t>
            </a:r>
            <a:endParaRPr lang="hu-H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278226" y="6336163"/>
            <a:ext cx="456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TÁMOP-3.3.13.</a:t>
            </a:r>
            <a:r>
              <a:rPr lang="hu-H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600" dirty="0" smtClean="0"/>
              <a:t>Tájékoztató Nap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0200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088994"/>
              <a:ext cx="9144000" cy="37690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484689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1486" y="19136"/>
            <a:ext cx="6795398" cy="5110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12993"/>
            <a:ext cx="8229600" cy="551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dirty="0" smtClean="0"/>
              <a:t>szöveg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26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3088994"/>
              <a:ext cx="9144000" cy="37690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144000" cy="4846899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1191486" y="19136"/>
            <a:ext cx="6795398" cy="5110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cím</a:t>
            </a:r>
            <a:endParaRPr lang="hu-HU" dirty="0"/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457200" y="1112993"/>
            <a:ext cx="8229600" cy="5512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mtClean="0"/>
              <a:t>szöveg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11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tanar.hu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nulizator.h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zanza.tv/" TargetMode="Externa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matech.hu/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8226" y="1603985"/>
            <a:ext cx="4569545" cy="2190606"/>
          </a:xfrm>
        </p:spPr>
        <p:txBody>
          <a:bodyPr/>
          <a:lstStyle/>
          <a:p>
            <a:r>
              <a:rPr lang="hu-HU" dirty="0" smtClean="0"/>
              <a:t>Geomatech </a:t>
            </a:r>
            <a:br>
              <a:rPr lang="hu-HU" dirty="0" smtClean="0"/>
            </a:br>
            <a:r>
              <a:rPr lang="hu-HU" kern="1400" dirty="0">
                <a:ea typeface="ＭＳ ゴシック"/>
              </a:rPr>
              <a:t>digitális taneszköz</a:t>
            </a:r>
            <a:endParaRPr lang="hu-HU" dirty="0"/>
          </a:p>
        </p:txBody>
      </p:sp>
      <p:pic>
        <p:nvPicPr>
          <p:cNvPr id="5" name="Kép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7"/>
          <a:stretch/>
        </p:blipFill>
        <p:spPr bwMode="auto">
          <a:xfrm>
            <a:off x="2814093" y="2709516"/>
            <a:ext cx="3898780" cy="2587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78226" y="5407835"/>
            <a:ext cx="4569545" cy="497573"/>
          </a:xfrm>
        </p:spPr>
        <p:txBody>
          <a:bodyPr>
            <a:noAutofit/>
          </a:bodyPr>
          <a:lstStyle/>
          <a:p>
            <a:r>
              <a:rPr lang="hu-HU" sz="1800" dirty="0" smtClean="0">
                <a:solidFill>
                  <a:srgbClr val="000000"/>
                </a:solidFill>
              </a:rPr>
              <a:t>Nagy </a:t>
            </a:r>
            <a:r>
              <a:rPr lang="hu-HU" sz="1800" dirty="0" smtClean="0">
                <a:solidFill>
                  <a:srgbClr val="000000"/>
                </a:solidFill>
              </a:rPr>
              <a:t>Regina</a:t>
            </a:r>
          </a:p>
          <a:p>
            <a:r>
              <a:rPr lang="hu-HU" sz="1400" dirty="0">
                <a:solidFill>
                  <a:schemeClr val="tx1"/>
                </a:solidFill>
              </a:rPr>
              <a:t>eTanulás szakértő</a:t>
            </a:r>
          </a:p>
          <a:p>
            <a:endParaRPr lang="hu-H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7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err="1" smtClean="0"/>
              <a:t>Videotanár</a:t>
            </a:r>
            <a:r>
              <a:rPr lang="hu-HU" b="1" dirty="0" smtClean="0"/>
              <a:t> és </a:t>
            </a:r>
            <a:r>
              <a:rPr lang="hu-HU" b="1" dirty="0" err="1" smtClean="0"/>
              <a:t>Tanulizátor</a:t>
            </a:r>
            <a:endParaRPr lang="hu-HU" b="1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00" y="3218158"/>
            <a:ext cx="2823594" cy="70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0" y="4144660"/>
            <a:ext cx="2823593" cy="616057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78226" y="5407835"/>
            <a:ext cx="4569545" cy="497573"/>
          </a:xfrm>
        </p:spPr>
        <p:txBody>
          <a:bodyPr>
            <a:noAutofit/>
          </a:bodyPr>
          <a:lstStyle/>
          <a:p>
            <a:r>
              <a:rPr lang="hu-HU" sz="1800" dirty="0" smtClean="0">
                <a:solidFill>
                  <a:srgbClr val="000000"/>
                </a:solidFill>
              </a:rPr>
              <a:t>Nagy </a:t>
            </a:r>
            <a:r>
              <a:rPr lang="hu-HU" sz="1800" dirty="0" smtClean="0">
                <a:solidFill>
                  <a:srgbClr val="000000"/>
                </a:solidFill>
              </a:rPr>
              <a:t>Regina</a:t>
            </a:r>
          </a:p>
          <a:p>
            <a:r>
              <a:rPr lang="hu-HU" sz="1400" dirty="0">
                <a:solidFill>
                  <a:schemeClr val="tx1"/>
                </a:solidFill>
              </a:rPr>
              <a:t>eTanulás szakértő</a:t>
            </a:r>
          </a:p>
          <a:p>
            <a:endParaRPr lang="hu-H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9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tananyag fő célja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Videotanar.hu</a:t>
            </a:r>
            <a:r>
              <a:rPr lang="hu-HU" dirty="0"/>
              <a:t> kezdeményezés célja, hogy a magyar Nemzeti Alaptanterv általános iskolai felső tagozatos tananyagának egészét digitalizálja oktatóvideók formájában. A videók elkészítésébe önkéntesen jelentkező tanárokat von be, és ezzel közösségi tudássá teszi a legkiválóbb pedagógusok ismereteit, módszereit.</a:t>
            </a:r>
          </a:p>
          <a:p>
            <a:r>
              <a:rPr lang="hu-HU" dirty="0"/>
              <a:t>A </a:t>
            </a:r>
            <a:r>
              <a:rPr lang="hu-HU" dirty="0" err="1"/>
              <a:t>Tanulizátor</a:t>
            </a:r>
            <a:r>
              <a:rPr lang="hu-HU" dirty="0"/>
              <a:t> célja, hogy bárhol, bármilyen eszközön ingyen lehessen tanulni, ha van internetkapcsolat.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/>
              <a:t>Tanulizátoron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Videotanar.hu</a:t>
            </a:r>
            <a:r>
              <a:rPr lang="hu-HU" dirty="0"/>
              <a:t> videói jelennek meg, feladatsorral kiegészülve. A kínálat folyamatosan bővül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658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Tananyag elsajátításának lehetséges módja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digitális taneszköz használatához közvetlenül nem szükséges tanár jelenléte, önállóan használható, egyéni haladási ütemben.</a:t>
            </a:r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05635"/>
            <a:ext cx="5759450" cy="3002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92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Nat</a:t>
            </a:r>
            <a:r>
              <a:rPr lang="hu-HU" b="1" dirty="0"/>
              <a:t> kiemelt fejlesztési fókuszai,</a:t>
            </a:r>
            <a:br>
              <a:rPr lang="hu-HU" b="1" dirty="0"/>
            </a:br>
            <a:r>
              <a:rPr lang="hu-HU" b="1" dirty="0"/>
              <a:t>Kerettanterv/Kerettantervi témakörei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/>
              <a:t>Videotanar.hu</a:t>
            </a:r>
            <a:r>
              <a:rPr lang="hu-HU" dirty="0"/>
              <a:t> és a </a:t>
            </a:r>
            <a:r>
              <a:rPr lang="hu-HU" dirty="0" err="1"/>
              <a:t>Tanulizátor</a:t>
            </a:r>
            <a:r>
              <a:rPr lang="hu-HU" dirty="0"/>
              <a:t> olyan tanulástámogató digitális portál, mely a </a:t>
            </a:r>
            <a:r>
              <a:rPr lang="hu-HU" dirty="0" err="1"/>
              <a:t>Nat-ban</a:t>
            </a:r>
            <a:r>
              <a:rPr lang="hu-HU" dirty="0"/>
              <a:t> szereplő nevelési célok, és az azok elérését szolgáló tevékenységek, </a:t>
            </a:r>
            <a:r>
              <a:rPr lang="hu-HU" dirty="0" smtClean="0"/>
              <a:t>tananyagtartalmak </a:t>
            </a:r>
            <a:r>
              <a:rPr lang="hu-HU" dirty="0"/>
              <a:t>köré szerveződik, 12 tantárgyhoz </a:t>
            </a:r>
            <a:r>
              <a:rPr lang="hu-HU" dirty="0" smtClean="0"/>
              <a:t>kapcsolódva:</a:t>
            </a:r>
          </a:p>
          <a:p>
            <a:endParaRPr lang="hu-HU" dirty="0" smtClean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35" y="5042781"/>
            <a:ext cx="7057949" cy="716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58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Érintett kompetenciaterületek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/>
              <a:t>Kompetenciaterület:</a:t>
            </a:r>
          </a:p>
          <a:p>
            <a:pPr lvl="0"/>
            <a:r>
              <a:rPr lang="hu-HU" dirty="0"/>
              <a:t>Anyanyelvi kommunikáció </a:t>
            </a:r>
          </a:p>
          <a:p>
            <a:pPr lvl="0"/>
            <a:r>
              <a:rPr lang="hu-HU" dirty="0"/>
              <a:t>Matematikai kompetencia</a:t>
            </a:r>
          </a:p>
          <a:p>
            <a:pPr lvl="0"/>
            <a:r>
              <a:rPr lang="hu-HU" dirty="0"/>
              <a:t>Természettudományos és technikai kompetencia</a:t>
            </a:r>
          </a:p>
          <a:p>
            <a:pPr lvl="0"/>
            <a:r>
              <a:rPr lang="hu-HU" dirty="0"/>
              <a:t>Digitális kompetencia</a:t>
            </a:r>
          </a:p>
          <a:p>
            <a:pPr lvl="0"/>
            <a:r>
              <a:rPr lang="hu-HU" dirty="0"/>
              <a:t>Szociális és állampolgári kompetencia</a:t>
            </a:r>
          </a:p>
          <a:p>
            <a:pPr lvl="0"/>
            <a:r>
              <a:rPr lang="hu-HU" dirty="0"/>
              <a:t>Hatékony, önálló tanulás kompetencia</a:t>
            </a:r>
          </a:p>
          <a:p>
            <a:r>
              <a:rPr lang="hu-HU" dirty="0"/>
              <a:t>Esztétikai-művészeti tudatosság és kifejez􀄘</a:t>
            </a:r>
            <a:r>
              <a:rPr lang="hu-HU" dirty="0" smtClean="0"/>
              <a:t>készség</a:t>
            </a:r>
          </a:p>
          <a:p>
            <a:pPr marL="0" indent="0">
              <a:buNone/>
            </a:pPr>
            <a:r>
              <a:rPr lang="hu-HU" b="1" dirty="0" smtClean="0"/>
              <a:t>Műveltségi </a:t>
            </a:r>
            <a:r>
              <a:rPr lang="hu-HU" b="1" dirty="0"/>
              <a:t>terület:</a:t>
            </a:r>
          </a:p>
          <a:p>
            <a:pPr lvl="0"/>
            <a:r>
              <a:rPr lang="hu-HU" dirty="0"/>
              <a:t>Magyar nyelv és irodalom</a:t>
            </a:r>
          </a:p>
          <a:p>
            <a:pPr lvl="0"/>
            <a:r>
              <a:rPr lang="hu-HU" dirty="0"/>
              <a:t>Matematika</a:t>
            </a:r>
          </a:p>
          <a:p>
            <a:pPr lvl="0"/>
            <a:r>
              <a:rPr lang="hu-HU" dirty="0"/>
              <a:t>Ember és társadalom</a:t>
            </a:r>
          </a:p>
          <a:p>
            <a:pPr lvl="0"/>
            <a:r>
              <a:rPr lang="hu-HU" dirty="0"/>
              <a:t>Ember és természet</a:t>
            </a:r>
          </a:p>
          <a:p>
            <a:pPr lvl="0"/>
            <a:r>
              <a:rPr lang="hu-HU" dirty="0"/>
              <a:t>Földünk – környezetünk</a:t>
            </a:r>
          </a:p>
          <a:p>
            <a:pPr lvl="0"/>
            <a:r>
              <a:rPr lang="hu-HU" dirty="0"/>
              <a:t>Művészetek</a:t>
            </a:r>
          </a:p>
          <a:p>
            <a:r>
              <a:rPr lang="hu-HU" dirty="0" smtClean="0"/>
              <a:t>Informatika</a:t>
            </a:r>
          </a:p>
        </p:txBody>
      </p:sp>
    </p:spTree>
    <p:extLst>
      <p:ext uri="{BB962C8B-B14F-4D97-AF65-F5344CB8AC3E}">
        <p14:creationId xmlns:p14="http://schemas.microsoft.com/office/powerpoint/2010/main" val="43088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Felhasználás személyi támogatása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A </a:t>
            </a:r>
            <a:r>
              <a:rPr lang="hu-HU" sz="2400" dirty="0" err="1" smtClean="0"/>
              <a:t>Videotanar.hu</a:t>
            </a:r>
            <a:r>
              <a:rPr lang="hu-HU" sz="2400" dirty="0" smtClean="0"/>
              <a:t> </a:t>
            </a:r>
            <a:r>
              <a:rPr lang="hu-HU" sz="2400" dirty="0"/>
              <a:t>nem helyettesíti az iskolát, az iskolába járást, nem akar az iskolai oktatás helyére lépni. Sokkal inkább saját tudástárával akar segíteni mindenkit abban, hogy bővítse, megerősítse saját </a:t>
            </a:r>
            <a:r>
              <a:rPr lang="hu-HU" sz="2400" dirty="0" smtClean="0"/>
              <a:t>tudását</a:t>
            </a:r>
          </a:p>
          <a:p>
            <a:r>
              <a:rPr lang="hu-HU" sz="2400" dirty="0" smtClean="0"/>
              <a:t>Ötleteket </a:t>
            </a:r>
            <a:r>
              <a:rPr lang="hu-HU" sz="2400" dirty="0"/>
              <a:t>tartalmazó kiadvány elérhető mindkét portálról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52" y="3355776"/>
            <a:ext cx="5752465" cy="304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54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digitális </a:t>
            </a:r>
            <a:r>
              <a:rPr lang="hu-HU" b="1" dirty="0" smtClean="0"/>
              <a:t>taneszköz tartalma, funkcionalitása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/>
              <a:t>Videotanar.hu</a:t>
            </a:r>
            <a:r>
              <a:rPr lang="hu-HU" dirty="0"/>
              <a:t> kezdeményezés célja, hogy a magyar Nemzeti Alaptanterv általános iskolai felső tagozatos tananyagának egészét digitalizálja oktatóvideók formájában.</a:t>
            </a:r>
          </a:p>
          <a:p>
            <a:r>
              <a:rPr lang="hu-HU" dirty="0"/>
              <a:t>Tartalmát tekintve az oldalakon a felső tagozatos általános iskolások, 5-8.osztályosok számára készült oktatóvideókat és teszteket találunk, 12 tantárgy egyes anyagrészeihez.</a:t>
            </a:r>
          </a:p>
          <a:p>
            <a:r>
              <a:rPr lang="hu-HU" dirty="0"/>
              <a:t>A </a:t>
            </a:r>
            <a:r>
              <a:rPr lang="hu-HU" dirty="0" err="1"/>
              <a:t>Tanulizátoron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Videotanar.hu</a:t>
            </a:r>
            <a:r>
              <a:rPr lang="hu-HU" dirty="0"/>
              <a:t> videói jelennek meg, feladatsorral kiegészülve. </a:t>
            </a:r>
          </a:p>
        </p:txBody>
      </p:sp>
    </p:spTree>
    <p:extLst>
      <p:ext uri="{BB962C8B-B14F-4D97-AF65-F5344CB8AC3E}">
        <p14:creationId xmlns:p14="http://schemas.microsoft.com/office/powerpoint/2010/main" val="4071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digitális </a:t>
            </a:r>
            <a:r>
              <a:rPr lang="hu-HU" b="1" dirty="0" smtClean="0"/>
              <a:t>taneszköz tartalma, funkcionalitása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/>
              <a:t>Videotanar.hu-n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tantárgyakra kattintva egy tematikus rend alapján készült lista válik láthatóvá, a lista egyes elemei pedig linkként szolgálnak a jelölt tananyag (videó) eléréséhez. A linkre kattintva a </a:t>
            </a:r>
            <a:r>
              <a:rPr lang="hu-HU" dirty="0" err="1" smtClean="0"/>
              <a:t>Youtube</a:t>
            </a:r>
            <a:r>
              <a:rPr lang="hu-HU" dirty="0" smtClean="0"/>
              <a:t> </a:t>
            </a:r>
            <a:r>
              <a:rPr lang="hu-HU" dirty="0"/>
              <a:t>oldala nyílik meg a kiválasztott videóval</a:t>
            </a:r>
            <a:r>
              <a:rPr lang="hu-HU" dirty="0" smtClean="0"/>
              <a:t>.</a:t>
            </a:r>
          </a:p>
          <a:p>
            <a:r>
              <a:rPr lang="hu-HU" dirty="0"/>
              <a:t>A tananyagokhoz egy tesztsor is tartozik, amely változatos típusú kérdéseket tartalmaz. </a:t>
            </a:r>
            <a:endParaRPr lang="hu-HU" dirty="0" smtClean="0"/>
          </a:p>
          <a:p>
            <a:r>
              <a:rPr lang="hu-HU" dirty="0"/>
              <a:t>kulcsszó, tantárgy ill. évfolyam szerinti keresési lehetőség</a:t>
            </a:r>
          </a:p>
        </p:txBody>
      </p:sp>
    </p:spTree>
    <p:extLst>
      <p:ext uri="{BB962C8B-B14F-4D97-AF65-F5344CB8AC3E}">
        <p14:creationId xmlns:p14="http://schemas.microsoft.com/office/powerpoint/2010/main" val="2998777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Kipróbálás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u="sng" dirty="0">
                <a:hlinkClick r:id="rId2"/>
              </a:rPr>
              <a:t>http://tanulizator.hu</a:t>
            </a:r>
            <a:r>
              <a:rPr lang="hu-HU" dirty="0"/>
              <a:t> és </a:t>
            </a:r>
            <a:r>
              <a:rPr lang="hu-HU" u="sng" dirty="0">
                <a:hlinkClick r:id="rId3"/>
              </a:rPr>
              <a:t>http://</a:t>
            </a:r>
            <a:r>
              <a:rPr lang="hu-HU" u="sng" dirty="0" smtClean="0">
                <a:hlinkClick r:id="rId3"/>
              </a:rPr>
              <a:t>videotanar.hu</a:t>
            </a:r>
            <a:endParaRPr lang="hu-HU" u="sng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42" y="2163105"/>
            <a:ext cx="6410577" cy="3785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575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8226" y="1398215"/>
            <a:ext cx="4569545" cy="2190606"/>
          </a:xfrm>
        </p:spPr>
        <p:txBody>
          <a:bodyPr/>
          <a:lstStyle/>
          <a:p>
            <a:r>
              <a:rPr lang="hu-HU" dirty="0" smtClean="0"/>
              <a:t>Zanza.tv</a:t>
            </a:r>
            <a:br>
              <a:rPr lang="hu-HU" dirty="0" smtClean="0"/>
            </a:br>
            <a:r>
              <a:rPr lang="hu-HU" dirty="0" smtClean="0"/>
              <a:t>digitális taneszköz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8226" y="5407835"/>
            <a:ext cx="4569545" cy="497573"/>
          </a:xfrm>
        </p:spPr>
        <p:txBody>
          <a:bodyPr>
            <a:normAutofit fontScale="62500" lnSpcReduction="20000"/>
          </a:bodyPr>
          <a:lstStyle/>
          <a:p>
            <a:r>
              <a:rPr lang="hu-HU" sz="2600" dirty="0" smtClean="0">
                <a:solidFill>
                  <a:srgbClr val="000000"/>
                </a:solidFill>
              </a:rPr>
              <a:t>Nagy </a:t>
            </a:r>
            <a:r>
              <a:rPr lang="hu-HU" sz="2600" dirty="0" smtClean="0">
                <a:solidFill>
                  <a:srgbClr val="000000"/>
                </a:solidFill>
              </a:rPr>
              <a:t>Regina</a:t>
            </a:r>
          </a:p>
          <a:p>
            <a:r>
              <a:rPr lang="hu-HU" dirty="0">
                <a:solidFill>
                  <a:schemeClr val="tx1"/>
                </a:solidFill>
              </a:rPr>
              <a:t>eTanulás szakértő</a:t>
            </a:r>
          </a:p>
          <a:p>
            <a:endParaRPr lang="hu-HU" dirty="0">
              <a:solidFill>
                <a:srgbClr val="0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594" y="2426771"/>
            <a:ext cx="1352550" cy="58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28" y="3166529"/>
            <a:ext cx="3955015" cy="21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tananyag fő célja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matematika és természettudományos tárgyak oktatására létrehozott, az oktatás hatékonyságát javító, az órák játékosságát és élményszerűségét növelő digitális tananyagegységek </a:t>
            </a:r>
            <a:r>
              <a:rPr lang="hu-HU" dirty="0" smtClean="0"/>
              <a:t>létrehozatala</a:t>
            </a:r>
          </a:p>
          <a:p>
            <a:r>
              <a:rPr lang="hu-HU" dirty="0" smtClean="0"/>
              <a:t>Lehetőséget </a:t>
            </a:r>
            <a:r>
              <a:rPr lang="hu-HU" dirty="0"/>
              <a:t>biztosít arra, hogy a szereplő feladatokat más adatokkal, esetleg újabb és újabb értékekkel is meg lehessen </a:t>
            </a:r>
            <a:r>
              <a:rPr lang="hu-HU" dirty="0" smtClean="0"/>
              <a:t>oldani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i="1" dirty="0" smtClean="0"/>
              <a:t>Érzékenyítés, játékos tanulás, egyéni haladási tempó</a:t>
            </a:r>
          </a:p>
          <a:p>
            <a:pPr marL="0" indent="0" algn="ctr">
              <a:buNone/>
            </a:pPr>
            <a:r>
              <a:rPr lang="hu-HU" i="1" dirty="0" smtClean="0"/>
              <a:t>Élményszerű tanulás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63474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tananyag fő célja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/>
              <a:t>zanza.tv</a:t>
            </a:r>
            <a:r>
              <a:rPr lang="hu-HU" dirty="0"/>
              <a:t> célja, hogy az egyes témákról rövid, lényegre törő összefoglalót és áttekintést adjon, alapvetően a 9-12. évfolyamokban tanulók számára. </a:t>
            </a:r>
          </a:p>
          <a:p>
            <a:r>
              <a:rPr lang="hu-HU" dirty="0"/>
              <a:t>A </a:t>
            </a:r>
            <a:r>
              <a:rPr lang="hu-HU" dirty="0" err="1"/>
              <a:t>zanza.tv</a:t>
            </a:r>
            <a:r>
              <a:rPr lang="hu-HU" dirty="0"/>
              <a:t> egy olyan oktatóvideókat tartalmazó portál, amely segíti, hogy a diákok egyedül vagy társakkal együtt eredményesebben tanulhassanak. </a:t>
            </a:r>
            <a:endParaRPr lang="hu-HU" dirty="0" smtClean="0"/>
          </a:p>
          <a:p>
            <a:r>
              <a:rPr lang="hu-HU" dirty="0" smtClean="0"/>
              <a:t>Hozzáférés biztosítása </a:t>
            </a:r>
            <a:r>
              <a:rPr lang="hu-HU" dirty="0"/>
              <a:t>több száz, az iskolai felkészüléshez szükséges </a:t>
            </a:r>
            <a:r>
              <a:rPr lang="hu-HU" dirty="0" smtClean="0"/>
              <a:t>oktatóvideóhoz.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7626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Tananyag elsajátításának lehetséges módja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digitális taneszköz használatához közvetlenül nem szükséges tanár jelenléte, önállóan használható, egyéni haladási ütemben</a:t>
            </a:r>
            <a:r>
              <a:rPr lang="hu-HU" dirty="0" smtClean="0"/>
              <a:t>.</a:t>
            </a:r>
          </a:p>
          <a:p>
            <a:r>
              <a:rPr lang="hu-HU" dirty="0" smtClean="0"/>
              <a:t>Csoportos tanulás, un. Padtárs funkció használata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40" y="3289401"/>
            <a:ext cx="5708650" cy="3103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23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Nat</a:t>
            </a:r>
            <a:r>
              <a:rPr lang="hu-HU" b="1" dirty="0"/>
              <a:t> kiemelt fejlesztési fókuszai,</a:t>
            </a:r>
            <a:br>
              <a:rPr lang="hu-HU" b="1" dirty="0"/>
            </a:br>
            <a:r>
              <a:rPr lang="hu-HU" b="1" dirty="0"/>
              <a:t>Kerettanterv/Kerettantervi témakörei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zanza.tv</a:t>
            </a:r>
            <a:r>
              <a:rPr lang="hu-HU" dirty="0"/>
              <a:t> olyan tanulástámogató digitális portál, mely a </a:t>
            </a:r>
            <a:r>
              <a:rPr lang="hu-HU" dirty="0" err="1"/>
              <a:t>Nat-ban</a:t>
            </a:r>
            <a:r>
              <a:rPr lang="hu-HU" dirty="0"/>
              <a:t> szereplő nevelési célok, és az azok elérését szolgáló tevékenységek, tananyag tartalmak köré szerveződik.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99" y="3115424"/>
            <a:ext cx="4623601" cy="3510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44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Érintett kompetenciaterületek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/>
              <a:t>Kompetenciaterület:</a:t>
            </a:r>
          </a:p>
          <a:p>
            <a:pPr lvl="0"/>
            <a:r>
              <a:rPr lang="hu-HU" dirty="0"/>
              <a:t>anyanyelvi kommunikáció </a:t>
            </a:r>
          </a:p>
          <a:p>
            <a:pPr lvl="0"/>
            <a:r>
              <a:rPr lang="hu-HU" dirty="0"/>
              <a:t>matematikai kompetencia</a:t>
            </a:r>
          </a:p>
          <a:p>
            <a:pPr lvl="0"/>
            <a:r>
              <a:rPr lang="hu-HU" dirty="0"/>
              <a:t>digitális kompetencia</a:t>
            </a:r>
          </a:p>
          <a:p>
            <a:pPr lvl="0"/>
            <a:r>
              <a:rPr lang="hu-HU" dirty="0"/>
              <a:t>szociális és állampolgári kompetencia</a:t>
            </a:r>
          </a:p>
          <a:p>
            <a:pPr lvl="0"/>
            <a:r>
              <a:rPr lang="hu-HU" dirty="0"/>
              <a:t>kezdeményezőképesség és vállalkozói kompetencia</a:t>
            </a:r>
          </a:p>
          <a:p>
            <a:r>
              <a:rPr lang="hu-HU" dirty="0"/>
              <a:t>hatékony, önálló tanulás </a:t>
            </a:r>
            <a:r>
              <a:rPr lang="hu-HU" dirty="0" smtClean="0"/>
              <a:t>kompetencia</a:t>
            </a:r>
          </a:p>
          <a:p>
            <a:pPr marL="0" indent="0">
              <a:buNone/>
            </a:pPr>
            <a:r>
              <a:rPr lang="hu-HU" b="1" dirty="0" smtClean="0"/>
              <a:t>Műveltségi </a:t>
            </a:r>
            <a:r>
              <a:rPr lang="hu-HU" b="1" dirty="0"/>
              <a:t>terület:</a:t>
            </a:r>
          </a:p>
          <a:p>
            <a:pPr lvl="0"/>
            <a:r>
              <a:rPr lang="hu-HU" dirty="0"/>
              <a:t>Testnevelés és sport</a:t>
            </a:r>
          </a:p>
          <a:p>
            <a:pPr lvl="0"/>
            <a:r>
              <a:rPr lang="hu-HU" dirty="0"/>
              <a:t>Magyar nyelv és irodalom</a:t>
            </a:r>
          </a:p>
          <a:p>
            <a:pPr lvl="0"/>
            <a:r>
              <a:rPr lang="hu-HU" dirty="0"/>
              <a:t>Matematika</a:t>
            </a:r>
          </a:p>
          <a:p>
            <a:r>
              <a:rPr lang="hu-HU" dirty="0"/>
              <a:t>Ember és </a:t>
            </a:r>
            <a:r>
              <a:rPr lang="hu-HU" dirty="0" smtClean="0"/>
              <a:t>társadalom</a:t>
            </a:r>
          </a:p>
          <a:p>
            <a:pPr marL="0" indent="0">
              <a:buNone/>
            </a:pPr>
            <a:r>
              <a:rPr lang="hu-HU" b="1" dirty="0" smtClean="0"/>
              <a:t>Tantárgy</a:t>
            </a:r>
            <a:r>
              <a:rPr lang="hu-HU" b="1" dirty="0"/>
              <a:t>:</a:t>
            </a:r>
          </a:p>
          <a:p>
            <a:pPr lvl="0"/>
            <a:r>
              <a:rPr lang="hu-HU" dirty="0" smtClean="0"/>
              <a:t>Irodalom, Magyar nyelv, Történelem, Matematika, Testnevelés </a:t>
            </a:r>
            <a:r>
              <a:rPr lang="hu-HU" dirty="0"/>
              <a:t>és </a:t>
            </a:r>
            <a:r>
              <a:rPr lang="hu-HU" dirty="0" smtClean="0"/>
              <a:t>sport, Filozófia, Társadalomismeret, Etika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7515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Felhasználás személyi támogatása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Egyéni tanulás támogatása, egyéni haladási ütem</a:t>
            </a:r>
          </a:p>
          <a:p>
            <a:r>
              <a:rPr lang="hu-HU" dirty="0"/>
              <a:t>2 általános felhasználói útmutató, külön a pedagógusoknak és a diákoknak, valamint műveltségterületenként készült módszertani segédlet pedagógusoknak és tanulási segédlet a </a:t>
            </a:r>
            <a:r>
              <a:rPr lang="hu-HU" dirty="0" smtClean="0"/>
              <a:t>diákoknak</a:t>
            </a:r>
          </a:p>
          <a:p>
            <a:r>
              <a:rPr lang="hu-HU" dirty="0" smtClean="0"/>
              <a:t>Tesztek kitöltése és </a:t>
            </a:r>
            <a:r>
              <a:rPr lang="hu-HU" dirty="0" err="1" smtClean="0"/>
              <a:t>nyomonkövethetősége</a:t>
            </a:r>
            <a:endParaRPr lang="hu-HU" dirty="0" smtClean="0"/>
          </a:p>
          <a:p>
            <a:r>
              <a:rPr lang="hu-HU" dirty="0" smtClean="0"/>
              <a:t>Padtárs funkció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18" y="4108312"/>
            <a:ext cx="5254782" cy="274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664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digitális </a:t>
            </a:r>
            <a:r>
              <a:rPr lang="hu-HU" b="1" dirty="0" smtClean="0"/>
              <a:t>taneszköz tartalma, funkcionalitása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Nyolc </a:t>
            </a:r>
            <a:r>
              <a:rPr lang="hu-HU" dirty="0"/>
              <a:t>tantárgy 73 témaköréhez kapcsolódóan tartalmaz 550 db videót, mindegyikhez tesztet és feladatlapot.</a:t>
            </a:r>
          </a:p>
          <a:p>
            <a:r>
              <a:rPr lang="hu-HU" dirty="0"/>
              <a:t>T</a:t>
            </a:r>
            <a:r>
              <a:rPr lang="hu-HU" dirty="0" smtClean="0"/>
              <a:t>anulástervező </a:t>
            </a:r>
            <a:r>
              <a:rPr lang="hu-HU" dirty="0"/>
              <a:t>rendszer </a:t>
            </a:r>
            <a:endParaRPr lang="hu-HU" dirty="0" smtClean="0"/>
          </a:p>
          <a:p>
            <a:r>
              <a:rPr lang="hu-HU" dirty="0"/>
              <a:t>5-8 perces </a:t>
            </a:r>
            <a:r>
              <a:rPr lang="hu-HU" dirty="0" err="1" smtClean="0"/>
              <a:t>oktatóvideó</a:t>
            </a:r>
            <a:r>
              <a:rPr lang="hu-HU" dirty="0" smtClean="0"/>
              <a:t>, </a:t>
            </a:r>
            <a:r>
              <a:rPr lang="hu-HU" dirty="0"/>
              <a:t>10 kérdésből álló interaktív </a:t>
            </a:r>
            <a:r>
              <a:rPr lang="hu-HU" dirty="0" smtClean="0"/>
              <a:t>teszt, </a:t>
            </a:r>
            <a:r>
              <a:rPr lang="hu-HU" dirty="0"/>
              <a:t>kinyomtatható vagy letölthető, hosszabb munkát, több kifejtést igénylő feladatlap, </a:t>
            </a:r>
            <a:r>
              <a:rPr lang="hu-HU" dirty="0" err="1"/>
              <a:t>megoldólapokkal</a:t>
            </a:r>
            <a:r>
              <a:rPr lang="hu-HU" dirty="0"/>
              <a:t> együtt</a:t>
            </a:r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50" y="5695430"/>
            <a:ext cx="564832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140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digitális </a:t>
            </a:r>
            <a:r>
              <a:rPr lang="hu-HU" b="1" dirty="0" smtClean="0"/>
              <a:t>taneszköz tartalma, funkcionalitása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Útmutatók</a:t>
            </a:r>
          </a:p>
          <a:p>
            <a:r>
              <a:rPr lang="hu-HU" dirty="0"/>
              <a:t>Interaktív tesztek</a:t>
            </a:r>
          </a:p>
          <a:p>
            <a:r>
              <a:rPr lang="hu-HU" dirty="0"/>
              <a:t>Változó színkódok segítségével nyomon tudják követni eddigi tevékenységeik eredményét</a:t>
            </a:r>
          </a:p>
          <a:p>
            <a:r>
              <a:rPr lang="hu-HU" dirty="0"/>
              <a:t>Jelvények rendszere</a:t>
            </a:r>
          </a:p>
          <a:p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86" y="4004555"/>
            <a:ext cx="7039069" cy="262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104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Kipróbálás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u="sng" dirty="0">
                <a:hlinkClick r:id="rId2"/>
              </a:rPr>
              <a:t>http://zanza.tv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Böngészés a tananyagok között</a:t>
            </a:r>
          </a:p>
          <a:p>
            <a:r>
              <a:rPr lang="hu-HU" dirty="0" smtClean="0"/>
              <a:t>Keresés</a:t>
            </a:r>
          </a:p>
          <a:p>
            <a:r>
              <a:rPr lang="hu-HU" dirty="0" smtClean="0"/>
              <a:t>Fogalomtár </a:t>
            </a:r>
          </a:p>
        </p:txBody>
      </p:sp>
      <p:pic>
        <p:nvPicPr>
          <p:cNvPr id="4" name="Kép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356902"/>
            <a:ext cx="5581650" cy="309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645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Kérdések-válaszok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Köszönjük </a:t>
            </a:r>
            <a:r>
              <a:rPr lang="hu-HU" dirty="0"/>
              <a:t>észrevételeit, kérdéseit!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Nagy </a:t>
            </a:r>
            <a:r>
              <a:rPr lang="hu-HU" dirty="0" smtClean="0"/>
              <a:t>Regina</a:t>
            </a:r>
          </a:p>
          <a:p>
            <a:pPr marL="0" indent="0" algn="ctr">
              <a:buNone/>
            </a:pPr>
            <a:r>
              <a:rPr lang="hu-HU" sz="2000" dirty="0"/>
              <a:t>eTanulás </a:t>
            </a:r>
            <a:r>
              <a:rPr lang="hu-HU" sz="2000" dirty="0" smtClean="0"/>
              <a:t>szakértő</a:t>
            </a:r>
            <a:endParaRPr lang="hu-HU" sz="2000" dirty="0"/>
          </a:p>
        </p:txBody>
      </p:sp>
      <p:sp>
        <p:nvSpPr>
          <p:cNvPr id="4" name="Rectangle 3"/>
          <p:cNvSpPr/>
          <p:nvPr/>
        </p:nvSpPr>
        <p:spPr>
          <a:xfrm>
            <a:off x="362035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6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Tananyag elsajátításának lehetséges módja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Javasolt feldolgozási idő nincsen, a tananyagok önálló haladási tempóban, illetve tanóra keretében egyaránt használhatók, a pedagógus megítélése szerint.</a:t>
            </a:r>
          </a:p>
        </p:txBody>
      </p:sp>
      <p:pic>
        <p:nvPicPr>
          <p:cNvPr id="6" name="Kép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7"/>
          <a:stretch/>
        </p:blipFill>
        <p:spPr bwMode="auto">
          <a:xfrm>
            <a:off x="2100404" y="2897110"/>
            <a:ext cx="5348463" cy="3550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11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Nat</a:t>
            </a:r>
            <a:r>
              <a:rPr lang="hu-HU" b="1" dirty="0"/>
              <a:t> kiemelt fejlesztési fókuszai,</a:t>
            </a:r>
            <a:br>
              <a:rPr lang="hu-HU" b="1" dirty="0"/>
            </a:br>
            <a:r>
              <a:rPr lang="hu-HU" b="1" dirty="0"/>
              <a:t>Kerettanterv/Kerettantervi témakörei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Nem </a:t>
            </a:r>
            <a:r>
              <a:rPr lang="hu-HU" dirty="0"/>
              <a:t>a teljes, elsajátítandó tananyagtartalom került feldolgozásra, viszont a szerepeltetett, digitális tananyagok a Nemzeti alaptanterv elvárásainak megfelelnek. </a:t>
            </a:r>
            <a:endParaRPr lang="hu-HU" dirty="0" smtClean="0"/>
          </a:p>
          <a:p>
            <a:r>
              <a:rPr lang="hu-HU" dirty="0" smtClean="0"/>
              <a:t>Egyes </a:t>
            </a:r>
            <a:r>
              <a:rPr lang="hu-HU" dirty="0"/>
              <a:t>témákhoz kapcsolódóan találunk interaktív, játékos, de szakmailag lényeges pontokra rávilágító feladatokat.</a:t>
            </a:r>
          </a:p>
          <a:p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152539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Érintett kompetenciaterületek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Kompetenciaterület:</a:t>
            </a:r>
          </a:p>
          <a:p>
            <a:pPr lvl="0"/>
            <a:r>
              <a:rPr lang="hu-HU" dirty="0" smtClean="0"/>
              <a:t>Hatékony</a:t>
            </a:r>
            <a:r>
              <a:rPr lang="hu-HU" dirty="0"/>
              <a:t>, önálló tanulás kompetenciája</a:t>
            </a:r>
          </a:p>
          <a:p>
            <a:pPr lvl="0"/>
            <a:r>
              <a:rPr lang="hu-HU" dirty="0"/>
              <a:t>Természettudományos kompetencia</a:t>
            </a:r>
          </a:p>
          <a:p>
            <a:pPr lvl="0"/>
            <a:r>
              <a:rPr lang="hu-HU" dirty="0"/>
              <a:t>Digitális kompetencia</a:t>
            </a:r>
          </a:p>
          <a:p>
            <a:r>
              <a:rPr lang="hu-HU" dirty="0"/>
              <a:t>Matematikai </a:t>
            </a:r>
            <a:r>
              <a:rPr lang="hu-HU" dirty="0" smtClean="0"/>
              <a:t>kompetencia</a:t>
            </a:r>
          </a:p>
          <a:p>
            <a:pPr marL="0" indent="0">
              <a:buNone/>
            </a:pPr>
            <a:r>
              <a:rPr lang="hu-HU" b="1" dirty="0"/>
              <a:t>Műveltségi </a:t>
            </a:r>
            <a:r>
              <a:rPr lang="hu-HU" b="1" dirty="0" smtClean="0"/>
              <a:t>terület:</a:t>
            </a:r>
          </a:p>
          <a:p>
            <a:pPr lvl="0"/>
            <a:r>
              <a:rPr lang="hu-HU" dirty="0"/>
              <a:t>Matematika</a:t>
            </a:r>
          </a:p>
          <a:p>
            <a:pPr lvl="0"/>
            <a:r>
              <a:rPr lang="hu-HU" dirty="0"/>
              <a:t>Ember és természet</a:t>
            </a:r>
          </a:p>
          <a:p>
            <a:r>
              <a:rPr lang="hu-HU" dirty="0"/>
              <a:t>Földünk és környezetünk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Tantárgy:</a:t>
            </a:r>
          </a:p>
          <a:p>
            <a:pPr lvl="0"/>
            <a:r>
              <a:rPr lang="hu-HU" dirty="0"/>
              <a:t>Matematika</a:t>
            </a:r>
          </a:p>
          <a:p>
            <a:r>
              <a:rPr lang="hu-HU" dirty="0"/>
              <a:t>Természettudományok (környezetismeret, biológia, fizika, kémia)</a:t>
            </a:r>
          </a:p>
        </p:txBody>
      </p:sp>
    </p:spTree>
    <p:extLst>
      <p:ext uri="{BB962C8B-B14F-4D97-AF65-F5344CB8AC3E}">
        <p14:creationId xmlns:p14="http://schemas.microsoft.com/office/powerpoint/2010/main" val="337426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Felhasználás személyi támogatása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digitális taneszköz használatához közvetlenül nem szükséges tanár jelenléte, önállóan is használható, egyéni haladási ütemben</a:t>
            </a:r>
            <a:r>
              <a:rPr lang="hu-HU" dirty="0" smtClean="0"/>
              <a:t>.</a:t>
            </a:r>
          </a:p>
          <a:p>
            <a:r>
              <a:rPr lang="hu-HU" dirty="0"/>
              <a:t>A beépített segédletek egyaránt megkönnyítik a diákok, pedagógusok és a szülők munkáját is. A feladatok leírása a korosztálynak megfelelő nyelvezetű, a megoldások elérhetők, így könnyen ellenőrizhetjük saját megoldásainkat is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97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digitális </a:t>
            </a:r>
            <a:r>
              <a:rPr lang="hu-HU" b="1" dirty="0" smtClean="0"/>
              <a:t>taneszköz tartalma, funkcionalitása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Matematikából első osztálytól az érettségiig találunk tananyagokat, évfolyamonkénti </a:t>
            </a:r>
            <a:r>
              <a:rPr lang="hu-HU" dirty="0" smtClean="0"/>
              <a:t>bontásban</a:t>
            </a:r>
            <a:endParaRPr lang="hu-HU" dirty="0"/>
          </a:p>
          <a:p>
            <a:r>
              <a:rPr lang="hu-HU" dirty="0"/>
              <a:t>A természettudomány kategória magába foglalja a klasszikus tantárgyak tekintetében a fizika, kémia, biológia, környezetismeret egyes anyagrészeit. Itt 3 korosztály szerint csoportosítva találhatók a tananyagok: 1-4. (alsó tagozatosok); 5-8. (felső tagozatosok); valamint 9-12. évfolyamosok (középiskolások) </a:t>
            </a:r>
            <a:r>
              <a:rPr lang="hu-HU" dirty="0" smtClean="0"/>
              <a:t>számára</a:t>
            </a:r>
            <a:endParaRPr lang="hu-HU" dirty="0"/>
          </a:p>
          <a:p>
            <a:r>
              <a:rPr lang="hu-HU" dirty="0"/>
              <a:t>Matematikából évfolyamonkénti bontásban összesen 359; a természettudomány területéről korosztályos bontásban összesen 127 interaktív tananyag érhető el 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79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digitális taneszköz </a:t>
            </a:r>
            <a:r>
              <a:rPr lang="hu-HU" b="1" dirty="0" smtClean="0"/>
              <a:t>tartalma, funkcionalitása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portál tartalma 4 szerepkörön keresztül érhető el: diák, tanár, szülő, intézmény. 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/>
              <a:t>tartalom ingyenesen és regisztráció nélkül elérhető.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felület elsősorban gyakorlásra alkalmas, eredményeket nem tárol. </a:t>
            </a:r>
            <a:endParaRPr lang="hu-HU" dirty="0" smtClean="0"/>
          </a:p>
          <a:p>
            <a:r>
              <a:rPr lang="hu-HU" dirty="0" err="1" smtClean="0"/>
              <a:t>Geomatech</a:t>
            </a:r>
            <a:r>
              <a:rPr lang="hu-HU" dirty="0" smtClean="0"/>
              <a:t> </a:t>
            </a:r>
            <a:r>
              <a:rPr lang="hu-HU" dirty="0"/>
              <a:t>Tanulmányi Verseny, </a:t>
            </a:r>
            <a:r>
              <a:rPr lang="hu-HU" dirty="0" smtClean="0"/>
              <a:t>továbbképzés (Naptár)</a:t>
            </a:r>
          </a:p>
          <a:p>
            <a:r>
              <a:rPr lang="hu-HU" dirty="0"/>
              <a:t>partneriskolai </a:t>
            </a:r>
            <a:r>
              <a:rPr lang="hu-HU" dirty="0" smtClean="0"/>
              <a:t>hálózat (</a:t>
            </a:r>
            <a:r>
              <a:rPr lang="hu-HU" dirty="0" err="1" smtClean="0"/>
              <a:t>tanarikozosseg.hu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429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Kipróbálás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http://www.geomatech.hu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r>
              <a:rPr lang="hu-HU" dirty="0" smtClean="0"/>
              <a:t>Keresés</a:t>
            </a:r>
          </a:p>
          <a:p>
            <a:r>
              <a:rPr lang="hu-HU" dirty="0" smtClean="0"/>
              <a:t>Szerepkörök</a:t>
            </a:r>
          </a:p>
          <a:p>
            <a:r>
              <a:rPr lang="hu-HU" dirty="0" smtClean="0"/>
              <a:t>Feladatok</a:t>
            </a:r>
          </a:p>
          <a:p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65" y="1579245"/>
            <a:ext cx="5753735" cy="5278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50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1092</Words>
  <Application>Microsoft Macintosh PowerPoint</Application>
  <PresentationFormat>On-screen Show (4:3)</PresentationFormat>
  <Paragraphs>151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Geomatech  digitális taneszköz</vt:lpstr>
      <vt:lpstr>A tananyag fő célja</vt:lpstr>
      <vt:lpstr>Tananyag elsajátításának lehetséges módja</vt:lpstr>
      <vt:lpstr>Nat kiemelt fejlesztési fókuszai, Kerettanterv/Kerettantervi témakörei</vt:lpstr>
      <vt:lpstr>Érintett kompetenciaterületek</vt:lpstr>
      <vt:lpstr>Felhasználás személyi támogatása</vt:lpstr>
      <vt:lpstr>A digitális taneszköz tartalma, funkcionalitása I.</vt:lpstr>
      <vt:lpstr>A digitális taneszköz tartalma, funkcionalitása II.</vt:lpstr>
      <vt:lpstr>Kipróbálás</vt:lpstr>
      <vt:lpstr>Videotanár és Tanulizátor</vt:lpstr>
      <vt:lpstr>A tananyag fő célja</vt:lpstr>
      <vt:lpstr>Tananyag elsajátításának lehetséges módja</vt:lpstr>
      <vt:lpstr>Nat kiemelt fejlesztési fókuszai, Kerettanterv/Kerettantervi témakörei</vt:lpstr>
      <vt:lpstr>Érintett kompetenciaterületek</vt:lpstr>
      <vt:lpstr>Felhasználás személyi támogatása</vt:lpstr>
      <vt:lpstr>A digitális taneszköz tartalma, funkcionalitása I.</vt:lpstr>
      <vt:lpstr>A digitális taneszköz tartalma, funkcionalitása II.</vt:lpstr>
      <vt:lpstr>Kipróbálás</vt:lpstr>
      <vt:lpstr>Zanza.tv digitális taneszköz</vt:lpstr>
      <vt:lpstr>A tananyag fő célja</vt:lpstr>
      <vt:lpstr>Tananyag elsajátításának lehetséges módja</vt:lpstr>
      <vt:lpstr>Nat kiemelt fejlesztési fókuszai, Kerettanterv/Kerettantervi témakörei</vt:lpstr>
      <vt:lpstr>Érintett kompetenciaterületek</vt:lpstr>
      <vt:lpstr>Felhasználás személyi támogatása</vt:lpstr>
      <vt:lpstr>A digitális taneszköz tartalma, funkcionalitása I.</vt:lpstr>
      <vt:lpstr>A digitális taneszköz tartalma, funkcionalitása II.</vt:lpstr>
      <vt:lpstr>Kipróbálás</vt:lpstr>
      <vt:lpstr>Kérdések-válaszok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</dc:creator>
  <cp:lastModifiedBy/>
  <cp:revision>28</cp:revision>
  <dcterms:created xsi:type="dcterms:W3CDTF">2015-08-11T07:36:55Z</dcterms:created>
  <dcterms:modified xsi:type="dcterms:W3CDTF">2015-08-19T05:51:10Z</dcterms:modified>
</cp:coreProperties>
</file>