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88" r:id="rId3"/>
    <p:sldId id="289" r:id="rId4"/>
    <p:sldId id="287" r:id="rId5"/>
    <p:sldId id="284" r:id="rId6"/>
    <p:sldId id="285" r:id="rId7"/>
    <p:sldId id="286" r:id="rId8"/>
    <p:sldId id="278" r:id="rId9"/>
    <p:sldId id="291" r:id="rId10"/>
    <p:sldId id="281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22286"/>
            <a:ext cx="9144000" cy="6835714"/>
            <a:chOff x="0" y="22286"/>
            <a:chExt cx="9144000" cy="683571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660494"/>
              <a:ext cx="9144000" cy="31975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22286"/>
              <a:ext cx="9144000" cy="46352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8226" y="2339930"/>
            <a:ext cx="4569545" cy="2190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dirty="0" err="1" smtClean="0"/>
              <a:t>cím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8226" y="5159049"/>
            <a:ext cx="4569545" cy="497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név</a:t>
            </a:r>
            <a:endParaRPr lang="hu-H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278226" y="6336163"/>
            <a:ext cx="456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TÁMOP-3.3.13.</a:t>
            </a:r>
            <a:r>
              <a:rPr lang="hu-HU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600" dirty="0" smtClean="0"/>
              <a:t>Tájékoztató Nap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0200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088994"/>
              <a:ext cx="9144000" cy="37690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4846899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1486" y="19136"/>
            <a:ext cx="6795398" cy="5110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12993"/>
            <a:ext cx="8229600" cy="551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dirty="0" smtClean="0"/>
              <a:t>szöveg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26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3088994"/>
              <a:ext cx="9144000" cy="37690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484689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1486" y="19136"/>
            <a:ext cx="6795398" cy="5110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12993"/>
            <a:ext cx="8229600" cy="551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dirty="0" smtClean="0"/>
              <a:t>szöveg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268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0" y="3088994"/>
              <a:ext cx="9144000" cy="37690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9144000" cy="4846899"/>
            </a:xfrm>
            <a:prstGeom prst="rect">
              <a:avLst/>
            </a:prstGeom>
          </p:spPr>
        </p:pic>
      </p:grpSp>
      <p:sp>
        <p:nvSpPr>
          <p:cNvPr id="12" name="Title 1"/>
          <p:cNvSpPr txBox="1">
            <a:spLocks/>
          </p:cNvSpPr>
          <p:nvPr userDrawn="1"/>
        </p:nvSpPr>
        <p:spPr>
          <a:xfrm>
            <a:off x="1191486" y="19136"/>
            <a:ext cx="6795398" cy="5110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cím</a:t>
            </a:r>
            <a:endParaRPr lang="hu-HU" sz="2800" b="1" dirty="0"/>
          </a:p>
        </p:txBody>
      </p:sp>
      <p:sp>
        <p:nvSpPr>
          <p:cNvPr id="13" name="Content Placeholder 2"/>
          <p:cNvSpPr txBox="1">
            <a:spLocks/>
          </p:cNvSpPr>
          <p:nvPr userDrawn="1"/>
        </p:nvSpPr>
        <p:spPr>
          <a:xfrm>
            <a:off x="457200" y="1112993"/>
            <a:ext cx="8229600" cy="5512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/>
              <a:t>szöveg</a:t>
            </a:r>
          </a:p>
          <a:p>
            <a:pPr lvl="1"/>
            <a:r>
              <a:rPr lang="hu-HU" sz="2400" dirty="0" smtClean="0"/>
              <a:t>Second level</a:t>
            </a:r>
          </a:p>
          <a:p>
            <a:pPr lvl="2"/>
            <a:r>
              <a:rPr lang="hu-HU" sz="2400" dirty="0" smtClean="0"/>
              <a:t>Third level</a:t>
            </a:r>
          </a:p>
          <a:p>
            <a:pPr lvl="3"/>
            <a:r>
              <a:rPr lang="hu-HU" sz="2400" dirty="0" smtClean="0"/>
              <a:t>Fourth level</a:t>
            </a:r>
          </a:p>
          <a:p>
            <a:pPr lvl="4"/>
            <a:r>
              <a:rPr lang="hu-HU" sz="2400" dirty="0" smtClean="0"/>
              <a:t>Fifth level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711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924539"/>
            <a:ext cx="7772400" cy="28428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3600" dirty="0" smtClean="0"/>
              <a:t>„Interaktív elektronikus </a:t>
            </a:r>
            <a:br>
              <a:rPr lang="hu-HU" sz="3600" dirty="0" smtClean="0"/>
            </a:br>
            <a:r>
              <a:rPr lang="hu-HU" sz="3600" dirty="0" smtClean="0"/>
              <a:t>tananyagok fejlesztése”</a:t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2000" dirty="0" smtClean="0"/>
              <a:t>projekt bemutató </a:t>
            </a:r>
            <a:endParaRPr lang="hu-HU" sz="3600" dirty="0">
              <a:ea typeface="+mj-ea"/>
              <a:cs typeface="+mj-cs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2000" b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Könczöl Tamás Balázs</a:t>
            </a:r>
            <a:r>
              <a:rPr lang="hu-H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/>
            </a:r>
            <a:br>
              <a:rPr lang="hu-HU" sz="20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</a:br>
            <a:r>
              <a:rPr lang="hu-HU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eTanulás szakértő</a:t>
            </a:r>
            <a:endParaRPr lang="hu-HU" sz="16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5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A </a:t>
            </a:r>
            <a:r>
              <a:rPr lang="hu-HU" sz="2800" dirty="0" smtClean="0"/>
              <a:t>rendszer </a:t>
            </a:r>
            <a:r>
              <a:rPr lang="hu-HU" sz="2800" dirty="0"/>
              <a:t>felépítése és </a:t>
            </a:r>
            <a:r>
              <a:rPr lang="hu-HU" sz="2800" dirty="0" smtClean="0"/>
              <a:t>működése</a:t>
            </a:r>
            <a:endParaRPr lang="hu-H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26" y="838817"/>
            <a:ext cx="8716474" cy="5512587"/>
          </a:xfrm>
        </p:spPr>
        <p:txBody>
          <a:bodyPr>
            <a:noAutofit/>
          </a:bodyPr>
          <a:lstStyle/>
          <a:p>
            <a:r>
              <a:rPr lang="hu-HU" sz="1600" dirty="0"/>
              <a:t>A rendszer </a:t>
            </a:r>
            <a:r>
              <a:rPr lang="hu-HU" sz="1600" dirty="0" smtClean="0"/>
              <a:t>egyik fontos technológiai előírása az online</a:t>
            </a:r>
            <a:r>
              <a:rPr lang="hu-HU" sz="1600" dirty="0"/>
              <a:t>/offline </a:t>
            </a:r>
            <a:r>
              <a:rPr lang="hu-HU" sz="1600" dirty="0" smtClean="0"/>
              <a:t>módú, csak böngészőből történő használhatóság volt, </a:t>
            </a:r>
            <a:r>
              <a:rPr lang="hu-HU" sz="1600" dirty="0"/>
              <a:t>emiatt </a:t>
            </a:r>
            <a:r>
              <a:rPr lang="hu-HU" sz="1600" dirty="0" smtClean="0"/>
              <a:t>nem alkalmaz keretrendszert, nyomonkövetési adatbázist. Ennek megfelelően a </a:t>
            </a:r>
            <a:r>
              <a:rPr lang="hu-HU" sz="1600" dirty="0"/>
              <a:t>rendszer a tanulási </a:t>
            </a:r>
            <a:r>
              <a:rPr lang="hu-HU" sz="1600" dirty="0" smtClean="0"/>
              <a:t>nyomonkövetését folyamatos visszajelzéssel biztosítja, az adatokat </a:t>
            </a:r>
            <a:r>
              <a:rPr lang="hu-HU" sz="1600" dirty="0"/>
              <a:t>csak a futási időben gyűjti, majd a </a:t>
            </a:r>
            <a:r>
              <a:rPr lang="hu-HU" sz="1600" dirty="0" smtClean="0"/>
              <a:t>„Záróteszt” elvégzése után </a:t>
            </a:r>
            <a:r>
              <a:rPr lang="hu-HU" sz="1600" dirty="0"/>
              <a:t>összesíti </a:t>
            </a:r>
            <a:r>
              <a:rPr lang="hu-HU" sz="1600" dirty="0" smtClean="0"/>
              <a:t>az elvégzett feladatok eredményét egy </a:t>
            </a:r>
            <a:r>
              <a:rPr lang="hu-HU" sz="1600" dirty="0"/>
              <a:t>táblázatban és egy oklevelet állít ki. Az </a:t>
            </a:r>
            <a:r>
              <a:rPr lang="hu-HU" sz="1600" dirty="0" smtClean="0"/>
              <a:t>eredmények ezek </a:t>
            </a:r>
            <a:r>
              <a:rPr lang="hu-HU" sz="1600" dirty="0"/>
              <a:t>után a böngésző Nyomtatás funkciójával </a:t>
            </a:r>
            <a:r>
              <a:rPr lang="hu-HU" sz="1600" dirty="0" smtClean="0"/>
              <a:t>kinyomtathatók, </a:t>
            </a:r>
            <a:r>
              <a:rPr lang="hu-HU" sz="1600" dirty="0"/>
              <a:t>a Küldés </a:t>
            </a:r>
            <a:r>
              <a:rPr lang="hu-HU" sz="1600" dirty="0" smtClean="0"/>
              <a:t>funkcióval </a:t>
            </a:r>
            <a:r>
              <a:rPr lang="hu-HU" sz="1600" dirty="0"/>
              <a:t>e-</a:t>
            </a:r>
            <a:r>
              <a:rPr lang="hu-HU" sz="1600" dirty="0" smtClean="0"/>
              <a:t>mailben </a:t>
            </a:r>
            <a:r>
              <a:rPr lang="hu-HU" sz="1600" dirty="0"/>
              <a:t>tovább </a:t>
            </a:r>
            <a:r>
              <a:rPr lang="hu-HU" sz="1600" dirty="0" smtClean="0"/>
              <a:t>küldhetők.</a:t>
            </a:r>
            <a:endParaRPr lang="hu-HU" sz="1600" dirty="0"/>
          </a:p>
          <a:p>
            <a:r>
              <a:rPr lang="hu-HU" sz="1600" dirty="0"/>
              <a:t>Minden tananyag Tanári és Tanulói verziót </a:t>
            </a:r>
            <a:r>
              <a:rPr lang="hu-HU" sz="1600" dirty="0"/>
              <a:t>tartalmaz.</a:t>
            </a:r>
          </a:p>
          <a:p>
            <a:pPr lvl="1"/>
            <a:r>
              <a:rPr lang="hu-HU" sz="1600" dirty="0"/>
              <a:t>Tanári verzió: a tananyagok mellett tartalmazza a pedagógiai, módszertani leírásokat is, görgethető, tartalomjegyzékkel ellátott módon.</a:t>
            </a:r>
          </a:p>
          <a:p>
            <a:pPr lvl="1"/>
            <a:r>
              <a:rPr lang="hu-HU" sz="1600" dirty="0"/>
              <a:t>Tanulói verzió: csak a tananyagot tartalmazza, lapozható, tartalomjegyzékkel ellátott módon.</a:t>
            </a:r>
          </a:p>
          <a:p>
            <a:r>
              <a:rPr lang="hu-HU" sz="1600" dirty="0"/>
              <a:t>A tananyagban található tesztek típusai:</a:t>
            </a:r>
          </a:p>
          <a:p>
            <a:pPr lvl="1"/>
            <a:r>
              <a:rPr lang="hu-HU" sz="1600" dirty="0"/>
              <a:t>alternatív választás: igaz/hamis</a:t>
            </a:r>
          </a:p>
          <a:p>
            <a:pPr lvl="1"/>
            <a:r>
              <a:rPr lang="en-US" sz="1600" dirty="0"/>
              <a:t>e</a:t>
            </a:r>
            <a:r>
              <a:rPr lang="hu-HU" sz="1600" dirty="0" smtClean="0"/>
              <a:t>gyszeres </a:t>
            </a:r>
            <a:r>
              <a:rPr lang="hu-HU" sz="1600" dirty="0"/>
              <a:t>választás</a:t>
            </a:r>
            <a:endParaRPr lang="hu-HU" sz="1600" dirty="0" smtClean="0"/>
          </a:p>
          <a:p>
            <a:pPr lvl="1"/>
            <a:r>
              <a:rPr lang="hu-HU" sz="1600" dirty="0" smtClean="0"/>
              <a:t>többszörös </a:t>
            </a:r>
            <a:r>
              <a:rPr lang="hu-HU" sz="1600" dirty="0"/>
              <a:t>választás</a:t>
            </a:r>
          </a:p>
          <a:p>
            <a:pPr lvl="1"/>
            <a:r>
              <a:rPr lang="hu-HU" sz="1600" dirty="0"/>
              <a:t>válaszok illesztése: párosítás</a:t>
            </a:r>
          </a:p>
          <a:p>
            <a:pPr lvl="1"/>
            <a:r>
              <a:rPr lang="hu-HU" sz="1600" dirty="0"/>
              <a:t>halmazba </a:t>
            </a:r>
            <a:r>
              <a:rPr lang="hu-HU" sz="1600" dirty="0" smtClean="0"/>
              <a:t>rendezés</a:t>
            </a:r>
            <a:endParaRPr lang="hu-HU" sz="1600" dirty="0"/>
          </a:p>
          <a:p>
            <a:pPr lvl="1"/>
            <a:r>
              <a:rPr lang="hu-HU" sz="1600" dirty="0"/>
              <a:t>szöveg beírás: egy szám/betű/egy szó beírása</a:t>
            </a:r>
          </a:p>
          <a:p>
            <a:pPr lvl="1"/>
            <a:r>
              <a:rPr lang="en-US" sz="1600" dirty="0"/>
              <a:t>k</a:t>
            </a:r>
            <a:r>
              <a:rPr lang="hu-HU" sz="1600" dirty="0" smtClean="0"/>
              <a:t>érdőív</a:t>
            </a:r>
            <a:endParaRPr lang="hu-HU" sz="1600" dirty="0"/>
          </a:p>
          <a:p>
            <a:r>
              <a:rPr lang="hu-HU" sz="1600" dirty="0" smtClean="0"/>
              <a:t>A </a:t>
            </a:r>
            <a:r>
              <a:rPr lang="hu-HU" sz="1600" dirty="0"/>
              <a:t>tesztek a (leginkább) helyes válasz kiválasztásával, vagy adatok beírásával használhatók, az Értékelés gomb megnyomásával történik az addig elvégzett feladatok </a:t>
            </a:r>
            <a:r>
              <a:rPr lang="hu-HU" sz="1600" dirty="0" smtClean="0"/>
              <a:t>kiértékelése</a:t>
            </a:r>
            <a:r>
              <a:rPr lang="hu-HU" sz="1600" dirty="0"/>
              <a:t>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94415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dirty="0" smtClean="0"/>
              <a:t>Köszönjük </a:t>
            </a:r>
            <a:r>
              <a:rPr lang="hu-HU" b="1" dirty="0" smtClean="0"/>
              <a:t>figyelmüket!</a:t>
            </a:r>
            <a:endParaRPr lang="hu-HU" b="1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  <a:defRPr/>
            </a:pPr>
            <a:endParaRPr lang="hu-HU" sz="2400" dirty="0" smtClean="0"/>
          </a:p>
          <a:p>
            <a:pPr marL="0" indent="0" algn="ctr">
              <a:buNone/>
              <a:defRPr/>
            </a:pPr>
            <a:r>
              <a:rPr lang="hu-HU" sz="2400" dirty="0" smtClean="0"/>
              <a:t>Könczöl </a:t>
            </a:r>
            <a:r>
              <a:rPr lang="hu-HU" sz="2400" dirty="0"/>
              <a:t>Tamás Balázs</a:t>
            </a:r>
            <a:br>
              <a:rPr lang="hu-HU" sz="2400" dirty="0"/>
            </a:br>
            <a:r>
              <a:rPr lang="hu-HU" sz="1800" dirty="0"/>
              <a:t>eTanulás szakértő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035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3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A fejlesztés célja, </a:t>
            </a:r>
            <a:r>
              <a:rPr lang="hu-HU" sz="2800" dirty="0" smtClean="0"/>
              <a:t>eszközei, elemei </a:t>
            </a:r>
            <a:endParaRPr lang="hu-H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400" dirty="0"/>
              <a:t>A </a:t>
            </a:r>
            <a:r>
              <a:rPr lang="hu-HU" sz="2400" dirty="0" smtClean="0"/>
              <a:t>TKKI a </a:t>
            </a:r>
            <a:r>
              <a:rPr lang="hu-HU" sz="2400" dirty="0"/>
              <a:t>TÁMOP–3.3.13-13/1 azonosító </a:t>
            </a:r>
            <a:r>
              <a:rPr lang="hu-HU" sz="2400" dirty="0" smtClean="0"/>
              <a:t>számú Projekt stratégiai céljai: </a:t>
            </a:r>
          </a:p>
          <a:p>
            <a:pPr lvl="0"/>
            <a:r>
              <a:rPr lang="hu-HU" sz="2400" dirty="0"/>
              <a:t>j</a:t>
            </a:r>
            <a:r>
              <a:rPr lang="hu-HU" sz="2400" dirty="0" smtClean="0"/>
              <a:t>avuljanak </a:t>
            </a:r>
            <a:r>
              <a:rPr lang="hu-HU" sz="2400" dirty="0"/>
              <a:t>az oktatáshoz, foglalkoztatáshoz és a közszolgáltatásokhoz való egyenlő hozzáférés </a:t>
            </a:r>
            <a:r>
              <a:rPr lang="hu-HU" sz="2400" dirty="0" smtClean="0"/>
              <a:t>feltételei,</a:t>
            </a:r>
            <a:endParaRPr lang="hu-HU" sz="2400" dirty="0"/>
          </a:p>
          <a:p>
            <a:pPr lvl="0"/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Projekt által érintett </a:t>
            </a:r>
            <a:r>
              <a:rPr lang="hu-HU" sz="2400" dirty="0" smtClean="0"/>
              <a:t>138 intézmény településein a </a:t>
            </a:r>
            <a:r>
              <a:rPr lang="hu-HU" sz="2400" dirty="0"/>
              <a:t>lemaradás, egyszersmind a területi hátrányokból származó társadalmi hátrányok </a:t>
            </a:r>
            <a:r>
              <a:rPr lang="hu-HU" sz="2400" dirty="0" smtClean="0"/>
              <a:t>mérséklődjenek</a:t>
            </a:r>
            <a:r>
              <a:rPr lang="hu-HU" sz="2400" dirty="0"/>
              <a:t>,</a:t>
            </a:r>
            <a:endParaRPr lang="hu-HU" sz="2400" dirty="0"/>
          </a:p>
          <a:p>
            <a:pPr lvl="0"/>
            <a:r>
              <a:rPr lang="hu-HU" sz="2400" dirty="0"/>
              <a:t>e</a:t>
            </a:r>
            <a:r>
              <a:rPr lang="hu-HU" sz="2400" dirty="0" smtClean="0"/>
              <a:t>lérhető </a:t>
            </a:r>
            <a:r>
              <a:rPr lang="hu-HU" sz="2400" dirty="0"/>
              <a:t>módszertani segédletek és tananyagok álljanak rendelkezésre a befogadó oktatás </a:t>
            </a:r>
            <a:r>
              <a:rPr lang="hu-HU" sz="2400" dirty="0" smtClean="0"/>
              <a:t>szolgálatában,</a:t>
            </a:r>
            <a:endParaRPr lang="hu-HU" sz="2400" dirty="0"/>
          </a:p>
          <a:p>
            <a:pPr lvl="0"/>
            <a:r>
              <a:rPr lang="hu-HU" sz="2400" dirty="0"/>
              <a:t>h</a:t>
            </a:r>
            <a:r>
              <a:rPr lang="hu-HU" sz="2400" dirty="0" smtClean="0"/>
              <a:t>atékonyan </a:t>
            </a:r>
            <a:r>
              <a:rPr lang="hu-HU" sz="2400" dirty="0"/>
              <a:t>tudja elősegíteni a mérés-értékelés rendszerének és módszertanának a befogadó iskola szemlélet elvrendszeréhez történő </a:t>
            </a:r>
            <a:r>
              <a:rPr lang="hu-HU" sz="2400" dirty="0" smtClean="0"/>
              <a:t>közelítését,</a:t>
            </a:r>
            <a:endParaRPr lang="hu-HU" sz="2400" dirty="0"/>
          </a:p>
          <a:p>
            <a:pPr lvl="0"/>
            <a:r>
              <a:rPr lang="hu-HU" sz="2400" dirty="0"/>
              <a:t>m</a:t>
            </a:r>
            <a:r>
              <a:rPr lang="hu-HU" sz="2400" dirty="0" smtClean="0"/>
              <a:t>ódszertani </a:t>
            </a:r>
            <a:r>
              <a:rPr lang="hu-HU" sz="2400" dirty="0"/>
              <a:t>segédletek, tananyagok kialakítása és közzététele a befogadó oktatás megteremtése </a:t>
            </a:r>
            <a:r>
              <a:rPr lang="hu-HU" sz="2400" dirty="0" smtClean="0"/>
              <a:t>érdekében</a:t>
            </a:r>
            <a:r>
              <a:rPr lang="hu-HU" sz="2400" dirty="0"/>
              <a:t>,</a:t>
            </a:r>
            <a:endParaRPr lang="hu-HU" sz="2400" dirty="0"/>
          </a:p>
          <a:p>
            <a:pPr lvl="0"/>
            <a:r>
              <a:rPr lang="hu-HU" sz="2400" dirty="0"/>
              <a:t>t</a:t>
            </a:r>
            <a:r>
              <a:rPr lang="hu-HU" sz="2400" dirty="0" smtClean="0"/>
              <a:t>udásmegosztás </a:t>
            </a:r>
            <a:r>
              <a:rPr lang="hu-HU" sz="2400" dirty="0"/>
              <a:t>és szemléletformálás elősegítése a program szolgáltatásait igénybe vevő </a:t>
            </a:r>
            <a:r>
              <a:rPr lang="hu-HU" sz="2400" dirty="0" smtClean="0"/>
              <a:t>intézményekben.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8494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A fejlesztés célja, </a:t>
            </a:r>
            <a:r>
              <a:rPr lang="hu-HU" sz="2800" dirty="0" smtClean="0"/>
              <a:t>eszközei, elemei </a:t>
            </a:r>
            <a:endParaRPr lang="hu-H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A </a:t>
            </a:r>
            <a:r>
              <a:rPr lang="hu-HU" sz="2400" dirty="0" smtClean="0"/>
              <a:t>Projekt operatív céljai: </a:t>
            </a:r>
          </a:p>
          <a:p>
            <a:pPr lvl="0"/>
            <a:r>
              <a:rPr lang="hu-HU" sz="2400" dirty="0" smtClean="0"/>
              <a:t>már </a:t>
            </a:r>
            <a:r>
              <a:rPr lang="hu-HU" sz="2400" dirty="0"/>
              <a:t>sikeresen alkalmazott, a hátránykompenzációt hatékonyan segíteni tudó oktatási </a:t>
            </a:r>
            <a:r>
              <a:rPr lang="hu-HU" sz="2400" dirty="0" smtClean="0"/>
              <a:t>segédletek, digitális taneszközök feltárása és terjesztése,</a:t>
            </a:r>
            <a:endParaRPr lang="hu-HU" sz="2400" dirty="0"/>
          </a:p>
          <a:p>
            <a:pPr lvl="0"/>
            <a:r>
              <a:rPr lang="en-US" sz="2400" dirty="0" smtClean="0"/>
              <a:t>h</a:t>
            </a:r>
            <a:r>
              <a:rPr lang="hu-HU" sz="2400" dirty="0" smtClean="0"/>
              <a:t>azai elektronikus </a:t>
            </a:r>
            <a:r>
              <a:rPr lang="hu-HU" sz="2400" dirty="0"/>
              <a:t>tananyagok </a:t>
            </a:r>
            <a:r>
              <a:rPr lang="hu-HU" sz="2400" dirty="0" smtClean="0"/>
              <a:t>felhasználási javaslatai,</a:t>
            </a:r>
            <a:endParaRPr lang="hu-HU" sz="2400" dirty="0"/>
          </a:p>
          <a:p>
            <a:r>
              <a:rPr lang="hu-HU" sz="2400" dirty="0"/>
              <a:t>nemzetközi elektronikus tananyagok </a:t>
            </a:r>
            <a:r>
              <a:rPr lang="hu-HU" sz="2400" dirty="0" smtClean="0"/>
              <a:t>felhasználási, adaptációs </a:t>
            </a:r>
            <a:r>
              <a:rPr lang="hu-HU" sz="2400" dirty="0"/>
              <a:t>javaslatai</a:t>
            </a:r>
            <a:r>
              <a:rPr lang="hu-HU" sz="2400" dirty="0" smtClean="0"/>
              <a:t>,</a:t>
            </a:r>
          </a:p>
          <a:p>
            <a:pPr lvl="0"/>
            <a:r>
              <a:rPr lang="hu-HU" sz="2400" dirty="0" smtClean="0"/>
              <a:t>a </a:t>
            </a:r>
            <a:r>
              <a:rPr lang="hu-HU" sz="2400" dirty="0"/>
              <a:t>Projekt </a:t>
            </a:r>
            <a:r>
              <a:rPr lang="hu-HU" sz="2400" dirty="0" smtClean="0"/>
              <a:t>honlapján korcsoportonként és témánként </a:t>
            </a:r>
            <a:r>
              <a:rPr lang="hu-HU" sz="2400" dirty="0"/>
              <a:t>kifejlesztett interaktív, újszerű, különböző platformokon működő, elektronikus tananyagok </a:t>
            </a:r>
            <a:r>
              <a:rPr lang="hu-HU" sz="2400" dirty="0" smtClean="0"/>
              <a:t>elérhetővé tétele.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8420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A fejlesztés célja, eszközei, </a:t>
            </a:r>
            <a:r>
              <a:rPr lang="hu-HU" sz="2800" dirty="0" smtClean="0"/>
              <a:t>elemei </a:t>
            </a:r>
            <a:endParaRPr lang="hu-H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fejlesztés eszköze tehát egy komplex programcsomag, amely meglévő hazai és külföldi digitális taneszközök felhasználását segítő pedagógiai módszertani, tartalmi és technológiai szempontú elemzésével és új fejlesztésű digitális taneszközökkel járul hozzá a projekt célokhoz.</a:t>
            </a:r>
          </a:p>
          <a:p>
            <a:r>
              <a:rPr lang="hu-HU" sz="2400" dirty="0" smtClean="0"/>
              <a:t>Az </a:t>
            </a:r>
            <a:r>
              <a:rPr lang="hu-HU" sz="2400" dirty="0"/>
              <a:t>oldalon található eTanulás alapú tananyagok célja az, hogy hasznos </a:t>
            </a:r>
            <a:r>
              <a:rPr lang="hu-HU" sz="2400" dirty="0" smtClean="0"/>
              <a:t>ismeretekkel, </a:t>
            </a:r>
            <a:r>
              <a:rPr lang="hu-HU" sz="2400" dirty="0"/>
              <a:t>élmény alapú </a:t>
            </a:r>
            <a:r>
              <a:rPr lang="hu-HU" sz="2400" dirty="0" smtClean="0"/>
              <a:t>feladatokkal színesítse </a:t>
            </a:r>
            <a:r>
              <a:rPr lang="hu-HU" sz="2400" dirty="0"/>
              <a:t>az egyéni és osztálytermi tanulást. </a:t>
            </a:r>
          </a:p>
          <a:p>
            <a:r>
              <a:rPr lang="hu-HU" sz="2400" dirty="0" smtClean="0"/>
              <a:t>A fejlesztés három fókusza:</a:t>
            </a:r>
          </a:p>
          <a:p>
            <a:pPr lvl="1"/>
            <a:r>
              <a:rPr lang="hu-HU" dirty="0" smtClean="0"/>
              <a:t>hazai </a:t>
            </a:r>
            <a:r>
              <a:rPr lang="hu-HU" dirty="0"/>
              <a:t>digitális </a:t>
            </a:r>
            <a:r>
              <a:rPr lang="hu-HU" dirty="0" smtClean="0"/>
              <a:t>taneszközök, jógyakorlatok elemzése,</a:t>
            </a:r>
          </a:p>
          <a:p>
            <a:pPr lvl="1"/>
            <a:r>
              <a:rPr lang="hu-HU" dirty="0" smtClean="0"/>
              <a:t>külföldi </a:t>
            </a:r>
            <a:r>
              <a:rPr lang="hu-HU" dirty="0"/>
              <a:t>digitális </a:t>
            </a:r>
            <a:r>
              <a:rPr lang="hu-HU" dirty="0" smtClean="0"/>
              <a:t>taneszközök, jógyakorlatok elemzése,</a:t>
            </a:r>
          </a:p>
          <a:p>
            <a:pPr lvl="1"/>
            <a:r>
              <a:rPr lang="en-US" dirty="0" err="1"/>
              <a:t>ú</a:t>
            </a:r>
            <a:r>
              <a:rPr lang="hu-HU" dirty="0" smtClean="0"/>
              <a:t>j fejlesztésű </a:t>
            </a:r>
            <a:r>
              <a:rPr lang="hu-HU" dirty="0"/>
              <a:t>digitális </a:t>
            </a:r>
            <a:r>
              <a:rPr lang="hu-HU" dirty="0" smtClean="0"/>
              <a:t>taneszközök készítése.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686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A fejlesztés célja, </a:t>
            </a:r>
            <a:r>
              <a:rPr lang="hu-HU" sz="2800" dirty="0" smtClean="0"/>
              <a:t>elemei </a:t>
            </a:r>
            <a:endParaRPr lang="hu-H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993"/>
            <a:ext cx="8229600" cy="5745007"/>
          </a:xfrm>
        </p:spPr>
        <p:txBody>
          <a:bodyPr>
            <a:noAutofit/>
          </a:bodyPr>
          <a:lstStyle/>
          <a:p>
            <a:r>
              <a:rPr lang="hu-HU" sz="1800" dirty="0" smtClean="0"/>
              <a:t>hazai </a:t>
            </a:r>
            <a:r>
              <a:rPr lang="hu-HU" sz="1800" dirty="0"/>
              <a:t>digitális </a:t>
            </a:r>
            <a:r>
              <a:rPr lang="hu-HU" sz="1800" dirty="0" smtClean="0"/>
              <a:t>taneszközök, jógyakorlatok elemzése:</a:t>
            </a:r>
            <a:endParaRPr lang="hu-HU" sz="1800" dirty="0"/>
          </a:p>
          <a:p>
            <a:pPr lvl="1"/>
            <a:r>
              <a:rPr lang="hu-HU" sz="1800" dirty="0" smtClean="0"/>
              <a:t>CsibÉSZtúra:</a:t>
            </a:r>
          </a:p>
          <a:p>
            <a:pPr lvl="2"/>
            <a:r>
              <a:rPr lang="hu-HU" sz="1800" dirty="0" smtClean="0"/>
              <a:t>7 </a:t>
            </a:r>
            <a:r>
              <a:rPr lang="hu-HU" sz="1800" dirty="0"/>
              <a:t>tantárgy 13 témaköre	</a:t>
            </a:r>
            <a:endParaRPr lang="hu-HU" sz="1800" dirty="0" smtClean="0"/>
          </a:p>
          <a:p>
            <a:pPr lvl="2"/>
            <a:r>
              <a:rPr lang="hu-HU" sz="1800" dirty="0" smtClean="0"/>
              <a:t>http</a:t>
            </a:r>
            <a:r>
              <a:rPr lang="hu-HU" sz="1800" dirty="0"/>
              <a:t>://</a:t>
            </a:r>
            <a:r>
              <a:rPr lang="hu-HU" sz="1800" dirty="0" smtClean="0"/>
              <a:t>csibesztura.hu</a:t>
            </a:r>
            <a:endParaRPr lang="hu-HU" sz="1800" dirty="0"/>
          </a:p>
          <a:p>
            <a:pPr lvl="1"/>
            <a:r>
              <a:rPr lang="hu-HU" sz="1800" dirty="0" smtClean="0"/>
              <a:t>Geomatech</a:t>
            </a:r>
            <a:endParaRPr lang="hu-HU" sz="1800" dirty="0"/>
          </a:p>
          <a:p>
            <a:pPr lvl="2"/>
            <a:r>
              <a:rPr lang="hu-HU" sz="1800" dirty="0" smtClean="0"/>
              <a:t>5 </a:t>
            </a:r>
            <a:r>
              <a:rPr lang="hu-HU" sz="1800" dirty="0"/>
              <a:t>tantárgy 486 </a:t>
            </a:r>
            <a:r>
              <a:rPr lang="hu-HU" sz="1800" dirty="0" smtClean="0"/>
              <a:t>tananyag</a:t>
            </a:r>
          </a:p>
          <a:p>
            <a:pPr lvl="2"/>
            <a:r>
              <a:rPr lang="hu-HU" sz="1800" dirty="0" smtClean="0"/>
              <a:t>http</a:t>
            </a:r>
            <a:r>
              <a:rPr lang="hu-HU" sz="1800" dirty="0"/>
              <a:t>://www.geomatech.hu/</a:t>
            </a:r>
          </a:p>
          <a:p>
            <a:pPr lvl="1"/>
            <a:r>
              <a:rPr lang="hu-HU" sz="1800" dirty="0" smtClean="0"/>
              <a:t>Okos Doboz:</a:t>
            </a:r>
          </a:p>
          <a:p>
            <a:pPr lvl="2"/>
            <a:r>
              <a:rPr lang="hu-HU" sz="1800" dirty="0" smtClean="0"/>
              <a:t>6 </a:t>
            </a:r>
            <a:r>
              <a:rPr lang="hu-HU" sz="1800" dirty="0"/>
              <a:t>tantárgy 170 témaköre	</a:t>
            </a:r>
            <a:endParaRPr lang="hu-HU" sz="1800" dirty="0" smtClean="0"/>
          </a:p>
          <a:p>
            <a:pPr lvl="2"/>
            <a:r>
              <a:rPr lang="hu-HU" sz="1800" dirty="0" smtClean="0"/>
              <a:t>http</a:t>
            </a:r>
            <a:r>
              <a:rPr lang="hu-HU" sz="1800" dirty="0"/>
              <a:t>://</a:t>
            </a:r>
            <a:r>
              <a:rPr lang="hu-HU" sz="1800" dirty="0" smtClean="0"/>
              <a:t>www.okosdoboz.hu</a:t>
            </a:r>
            <a:endParaRPr lang="hu-HU" sz="1800" dirty="0"/>
          </a:p>
          <a:p>
            <a:pPr lvl="1"/>
            <a:r>
              <a:rPr lang="hu-HU" sz="1800" dirty="0" smtClean="0"/>
              <a:t>Videotanár </a:t>
            </a:r>
            <a:r>
              <a:rPr lang="hu-HU" sz="1800" dirty="0"/>
              <a:t>és </a:t>
            </a:r>
            <a:r>
              <a:rPr lang="hu-HU" sz="1800" dirty="0" smtClean="0"/>
              <a:t>Tanulizátor:</a:t>
            </a:r>
            <a:r>
              <a:rPr lang="hu-HU" sz="1800" dirty="0"/>
              <a:t>	</a:t>
            </a:r>
            <a:endParaRPr lang="hu-HU" sz="1800" dirty="0" smtClean="0"/>
          </a:p>
          <a:p>
            <a:pPr lvl="2"/>
            <a:r>
              <a:rPr lang="hu-HU" sz="1800" dirty="0" smtClean="0"/>
              <a:t>12 </a:t>
            </a:r>
            <a:r>
              <a:rPr lang="hu-HU" sz="1800" dirty="0"/>
              <a:t>tantárgy 126 témaköre	</a:t>
            </a:r>
            <a:endParaRPr lang="hu-HU" sz="1800" dirty="0" smtClean="0"/>
          </a:p>
          <a:p>
            <a:pPr lvl="2"/>
            <a:r>
              <a:rPr lang="hu-HU" sz="1800" dirty="0" smtClean="0"/>
              <a:t>http</a:t>
            </a:r>
            <a:r>
              <a:rPr lang="hu-HU" sz="1800" dirty="0"/>
              <a:t>://tanulizator.hu </a:t>
            </a:r>
            <a:endParaRPr lang="hu-HU" sz="1800" dirty="0" smtClean="0"/>
          </a:p>
          <a:p>
            <a:pPr lvl="2"/>
            <a:r>
              <a:rPr lang="hu-HU" sz="1800" dirty="0" smtClean="0"/>
              <a:t>http</a:t>
            </a:r>
            <a:r>
              <a:rPr lang="hu-HU" sz="1800" dirty="0"/>
              <a:t>://</a:t>
            </a:r>
            <a:r>
              <a:rPr lang="hu-HU" sz="1800" dirty="0" smtClean="0"/>
              <a:t>videotanar.hu</a:t>
            </a:r>
            <a:endParaRPr lang="hu-HU" sz="1800" dirty="0"/>
          </a:p>
          <a:p>
            <a:pPr lvl="1"/>
            <a:r>
              <a:rPr lang="hu-HU" sz="1800" dirty="0" smtClean="0"/>
              <a:t>Zanza.tv:</a:t>
            </a:r>
            <a:endParaRPr lang="hu-HU" sz="1800" dirty="0"/>
          </a:p>
          <a:p>
            <a:pPr lvl="2"/>
            <a:r>
              <a:rPr lang="hu-HU" sz="1800" dirty="0" smtClean="0"/>
              <a:t>8 </a:t>
            </a:r>
            <a:r>
              <a:rPr lang="hu-HU" sz="1800" dirty="0"/>
              <a:t>tantárgy 73 témaköre	</a:t>
            </a:r>
            <a:endParaRPr lang="hu-HU" sz="1800" dirty="0" smtClean="0"/>
          </a:p>
          <a:p>
            <a:pPr lvl="2"/>
            <a:r>
              <a:rPr lang="hu-HU" sz="1800" dirty="0" smtClean="0"/>
              <a:t>http</a:t>
            </a:r>
            <a:r>
              <a:rPr lang="hu-HU" sz="1800" dirty="0"/>
              <a:t>://zanza.tv</a:t>
            </a:r>
          </a:p>
          <a:p>
            <a:pPr marL="0" indent="0">
              <a:buNone/>
            </a:pPr>
            <a:endParaRPr lang="hu-HU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582" y="1443030"/>
            <a:ext cx="1912318" cy="999878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7"/>
          <a:stretch/>
        </p:blipFill>
        <p:spPr bwMode="auto">
          <a:xfrm>
            <a:off x="4513978" y="2636912"/>
            <a:ext cx="1309451" cy="869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467" y="3506110"/>
            <a:ext cx="1895487" cy="1198091"/>
          </a:xfrm>
          <a:prstGeom prst="rect">
            <a:avLst/>
          </a:prstGeom>
        </p:spPr>
      </p:pic>
      <p:pic>
        <p:nvPicPr>
          <p:cNvPr id="8" name="Kép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93" y="4967843"/>
            <a:ext cx="1668837" cy="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870" y="5249336"/>
            <a:ext cx="1668836" cy="364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9004" y="5763983"/>
            <a:ext cx="1812925" cy="9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0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A fejlesztés célja, </a:t>
            </a:r>
            <a:r>
              <a:rPr lang="hu-HU" sz="2800" dirty="0" smtClean="0"/>
              <a:t>elemei </a:t>
            </a:r>
            <a:endParaRPr lang="hu-H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külföldi </a:t>
            </a:r>
            <a:r>
              <a:rPr lang="hu-HU" sz="2000" dirty="0"/>
              <a:t>digitális </a:t>
            </a:r>
            <a:r>
              <a:rPr lang="hu-HU" sz="2000" dirty="0" smtClean="0"/>
              <a:t>taneszközök, jógyakorlatok elemzése:</a:t>
            </a:r>
          </a:p>
          <a:p>
            <a:pPr lvl="1"/>
            <a:r>
              <a:rPr lang="hu-HU" sz="2000" dirty="0" smtClean="0"/>
              <a:t>Careers </a:t>
            </a:r>
            <a:r>
              <a:rPr lang="hu-HU" sz="2000" dirty="0"/>
              <a:t>New Zealand	</a:t>
            </a:r>
            <a:endParaRPr lang="hu-HU" sz="2000" dirty="0" smtClean="0"/>
          </a:p>
          <a:p>
            <a:pPr lvl="2"/>
            <a:r>
              <a:rPr lang="hu-HU" dirty="0" smtClean="0"/>
              <a:t>Életvitel </a:t>
            </a:r>
            <a:r>
              <a:rPr lang="hu-HU" dirty="0"/>
              <a:t>és gyakorlat Műveltségi terület	</a:t>
            </a:r>
            <a:endParaRPr lang="hu-HU" dirty="0" smtClean="0"/>
          </a:p>
          <a:p>
            <a:pPr lvl="2"/>
            <a:r>
              <a:rPr lang="hu-HU" dirty="0" smtClean="0"/>
              <a:t>http</a:t>
            </a:r>
            <a:r>
              <a:rPr lang="hu-HU" dirty="0"/>
              <a:t>://www.careers.govt.nz</a:t>
            </a:r>
            <a:r>
              <a:rPr lang="hu-HU" dirty="0" smtClean="0"/>
              <a:t>/</a:t>
            </a:r>
            <a:endParaRPr lang="hu-HU" dirty="0"/>
          </a:p>
          <a:p>
            <a:pPr lvl="1"/>
            <a:r>
              <a:rPr lang="hu-HU" sz="2000" dirty="0" smtClean="0"/>
              <a:t>Napo:</a:t>
            </a:r>
            <a:r>
              <a:rPr lang="hu-HU" sz="2000" dirty="0"/>
              <a:t>	</a:t>
            </a:r>
            <a:endParaRPr lang="hu-HU" sz="2000" dirty="0" smtClean="0"/>
          </a:p>
          <a:p>
            <a:pPr lvl="2"/>
            <a:r>
              <a:rPr lang="hu-HU" dirty="0" smtClean="0"/>
              <a:t>5 </a:t>
            </a:r>
            <a:r>
              <a:rPr lang="hu-HU" dirty="0"/>
              <a:t>tantárgy 18 tananyag	</a:t>
            </a:r>
            <a:endParaRPr lang="hu-HU" dirty="0" smtClean="0"/>
          </a:p>
          <a:p>
            <a:pPr lvl="2"/>
            <a:r>
              <a:rPr lang="hu-HU" dirty="0" smtClean="0"/>
              <a:t>http</a:t>
            </a:r>
            <a:r>
              <a:rPr lang="hu-HU" dirty="0"/>
              <a:t>://www.napofilm.net</a:t>
            </a:r>
          </a:p>
          <a:p>
            <a:pPr lvl="1"/>
            <a:endParaRPr lang="hu-HU" sz="2000" dirty="0" smtClean="0"/>
          </a:p>
        </p:txBody>
      </p:sp>
      <p:pic>
        <p:nvPicPr>
          <p:cNvPr id="5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49" y="2758164"/>
            <a:ext cx="4371857" cy="236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86" y="4155928"/>
            <a:ext cx="2855375" cy="2354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51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A fejlesztés célja, </a:t>
            </a:r>
            <a:r>
              <a:rPr lang="hu-HU" sz="2800" dirty="0" smtClean="0"/>
              <a:t>elemei </a:t>
            </a:r>
            <a:endParaRPr lang="hu-H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ú</a:t>
            </a:r>
            <a:r>
              <a:rPr lang="hu-HU" sz="2400" dirty="0" smtClean="0"/>
              <a:t>j fejlesztésű </a:t>
            </a:r>
            <a:r>
              <a:rPr lang="hu-HU" sz="2400" dirty="0"/>
              <a:t>digitális </a:t>
            </a:r>
            <a:r>
              <a:rPr lang="hu-HU" sz="2400" dirty="0" smtClean="0"/>
              <a:t>taneszközök:</a:t>
            </a:r>
          </a:p>
          <a:p>
            <a:pPr lvl="1"/>
            <a:r>
              <a:rPr lang="hu-HU" sz="2000" dirty="0"/>
              <a:t>„KINCSEM A SZÓKINCSEM”- Szókincs és szövegértés fejlesztő feladatgyűjtemény </a:t>
            </a:r>
            <a:endParaRPr lang="hu-HU" sz="2000" dirty="0" smtClean="0"/>
          </a:p>
          <a:p>
            <a:pPr lvl="1"/>
            <a:endParaRPr lang="hu-HU" sz="2000" dirty="0"/>
          </a:p>
          <a:p>
            <a:pPr lvl="1"/>
            <a:endParaRPr lang="hu-HU" sz="2000" dirty="0" smtClean="0"/>
          </a:p>
          <a:p>
            <a:pPr lvl="1"/>
            <a:endParaRPr lang="hu-HU" sz="2000" dirty="0"/>
          </a:p>
          <a:p>
            <a:pPr lvl="1"/>
            <a:r>
              <a:rPr lang="hu-HU" sz="2000" dirty="0"/>
              <a:t>„TIED A PÁLYA!” - Pályaorientáció és a munka világa témájú </a:t>
            </a:r>
            <a:r>
              <a:rPr lang="hu-HU" sz="2000" dirty="0" smtClean="0"/>
              <a:t>tananyag</a:t>
            </a:r>
          </a:p>
          <a:p>
            <a:pPr lvl="1"/>
            <a:endParaRPr lang="hu-HU" sz="2000" dirty="0"/>
          </a:p>
          <a:p>
            <a:pPr lvl="1"/>
            <a:endParaRPr lang="hu-HU" sz="2000" dirty="0" smtClean="0"/>
          </a:p>
          <a:p>
            <a:pPr lvl="1"/>
            <a:endParaRPr lang="hu-HU" sz="2000" dirty="0"/>
          </a:p>
          <a:p>
            <a:pPr lvl="1"/>
            <a:r>
              <a:rPr lang="hu-HU" sz="2000" dirty="0" smtClean="0"/>
              <a:t>„</a:t>
            </a:r>
            <a:r>
              <a:rPr lang="hu-HU" sz="2000" dirty="0"/>
              <a:t>CSALÁDI KISOKOS” - szociális </a:t>
            </a:r>
            <a:r>
              <a:rPr lang="hu-HU" sz="2000" dirty="0" smtClean="0"/>
              <a:t>kompetencia </a:t>
            </a:r>
            <a:r>
              <a:rPr lang="hu-HU" sz="2000" dirty="0"/>
              <a:t>fejlesztő tananyag</a:t>
            </a:r>
          </a:p>
          <a:p>
            <a:pPr lvl="1"/>
            <a:endParaRPr lang="hu-HU" dirty="0" smtClean="0"/>
          </a:p>
          <a:p>
            <a:endParaRPr lang="hu-H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080" y="3694157"/>
            <a:ext cx="2000397" cy="1236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394" y="5222233"/>
            <a:ext cx="1823673" cy="1403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2" y="1944838"/>
            <a:ext cx="1180768" cy="12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0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486" y="19136"/>
            <a:ext cx="6795398" cy="1164148"/>
          </a:xfrm>
        </p:spPr>
        <p:txBody>
          <a:bodyPr/>
          <a:lstStyle/>
          <a:p>
            <a:pPr lvl="0"/>
            <a:r>
              <a:rPr lang="hu-HU" sz="2400" dirty="0"/>
              <a:t>A fejlesztésnél figyelembe vett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tartalmi, módszertani, technológiai szempontok</a:t>
            </a:r>
            <a:endParaRPr lang="hu-HU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08624"/>
              </p:ext>
            </p:extLst>
          </p:nvPr>
        </p:nvGraphicFramePr>
        <p:xfrm>
          <a:off x="92075" y="755650"/>
          <a:ext cx="9099550" cy="652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3" imgW="10109200" imgH="5829300" progId="Word.Document.12">
                  <p:embed/>
                </p:oleObj>
              </mc:Choice>
              <mc:Fallback>
                <p:oleObj name="Document" r:id="rId3" imgW="10109200" imgH="582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755650"/>
                        <a:ext cx="9099550" cy="652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3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486" y="19136"/>
            <a:ext cx="6795398" cy="1164148"/>
          </a:xfrm>
        </p:spPr>
        <p:txBody>
          <a:bodyPr/>
          <a:lstStyle/>
          <a:p>
            <a:pPr lvl="0"/>
            <a:r>
              <a:rPr lang="hu-HU" sz="2400" dirty="0"/>
              <a:t>A fejlesztésnél figyelembe vett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tartalmi, módszertani, technológiai szempontok</a:t>
            </a:r>
            <a:endParaRPr lang="hu-HU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56364"/>
              </p:ext>
            </p:extLst>
          </p:nvPr>
        </p:nvGraphicFramePr>
        <p:xfrm>
          <a:off x="0" y="764703"/>
          <a:ext cx="9131300" cy="6377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3" imgW="10109200" imgH="6159500" progId="Word.Document.12">
                  <p:embed/>
                </p:oleObj>
              </mc:Choice>
              <mc:Fallback>
                <p:oleObj name="Document" r:id="rId3" imgW="10109200" imgH="615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4703"/>
                        <a:ext cx="9131300" cy="6377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20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552</Words>
  <Application>Microsoft Macintosh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Word Document</vt:lpstr>
      <vt:lpstr>„Interaktív elektronikus  tananyagok fejlesztése”  projekt bemutató </vt:lpstr>
      <vt:lpstr>A fejlesztés célja, eszközei, elemei </vt:lpstr>
      <vt:lpstr>A fejlesztés célja, eszközei, elemei </vt:lpstr>
      <vt:lpstr>A fejlesztés célja, eszközei, elemei </vt:lpstr>
      <vt:lpstr>A fejlesztés célja, elemei </vt:lpstr>
      <vt:lpstr>A fejlesztés célja, elemei </vt:lpstr>
      <vt:lpstr>A fejlesztés célja, elemei </vt:lpstr>
      <vt:lpstr>A fejlesztésnél figyelembe vett  tartalmi, módszertani, technológiai szempontok</vt:lpstr>
      <vt:lpstr>A fejlesztésnél figyelembe vett  tartalmi, módszertani, technológiai szempontok</vt:lpstr>
      <vt:lpstr>A rendszer felépítése és működése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64</cp:revision>
  <dcterms:created xsi:type="dcterms:W3CDTF">2015-08-11T07:36:55Z</dcterms:created>
  <dcterms:modified xsi:type="dcterms:W3CDTF">2015-08-19T06:06:22Z</dcterms:modified>
</cp:coreProperties>
</file>