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71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22286"/>
            <a:ext cx="9144000" cy="6835714"/>
            <a:chOff x="0" y="22286"/>
            <a:chExt cx="9144000" cy="6835714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660494"/>
              <a:ext cx="9144000" cy="31975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22286"/>
              <a:ext cx="9144000" cy="463528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8226" y="2339930"/>
            <a:ext cx="4569545" cy="2190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err="1" smtClean="0"/>
              <a:t>cím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8226" y="5159049"/>
            <a:ext cx="4569545" cy="4975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név</a:t>
            </a:r>
            <a:endParaRPr lang="hu-H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278226" y="6336163"/>
            <a:ext cx="456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TÁMOP-3.3.13.</a:t>
            </a:r>
            <a:r>
              <a:rPr lang="hu-HU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600" dirty="0" smtClean="0"/>
              <a:t>Tájékoztató Nap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0200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088994"/>
              <a:ext cx="9144000" cy="37690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484689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1486" y="19136"/>
            <a:ext cx="6795398" cy="5110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12993"/>
            <a:ext cx="8229600" cy="5512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dirty="0" smtClean="0"/>
              <a:t>szöveg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026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3088994"/>
              <a:ext cx="9144000" cy="37690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144000" cy="4846899"/>
            </a:xfrm>
            <a:prstGeom prst="rect">
              <a:avLst/>
            </a:prstGeom>
          </p:spPr>
        </p:pic>
      </p:grpSp>
      <p:sp>
        <p:nvSpPr>
          <p:cNvPr id="10" name="Title 1"/>
          <p:cNvSpPr txBox="1">
            <a:spLocks/>
          </p:cNvSpPr>
          <p:nvPr userDrawn="1"/>
        </p:nvSpPr>
        <p:spPr>
          <a:xfrm>
            <a:off x="1191486" y="19136"/>
            <a:ext cx="6795398" cy="5110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cím</a:t>
            </a:r>
            <a:endParaRPr lang="hu-HU" dirty="0"/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457200" y="1112993"/>
            <a:ext cx="8229600" cy="55125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mtClean="0"/>
              <a:t>szöveg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115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8226" y="1886160"/>
            <a:ext cx="4569545" cy="2190606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Családi kisokos, avagy</a:t>
            </a:r>
            <a:br>
              <a:rPr lang="hu-HU" sz="3200" b="1" dirty="0" smtClean="0"/>
            </a:br>
            <a:r>
              <a:rPr lang="hu-HU" sz="3200" b="1" dirty="0" smtClean="0"/>
              <a:t>ismerd meg a családod.</a:t>
            </a:r>
            <a:endParaRPr lang="hu-HU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8226" y="5407835"/>
            <a:ext cx="4569545" cy="497573"/>
          </a:xfrm>
        </p:spPr>
        <p:txBody>
          <a:bodyPr>
            <a:normAutofit/>
          </a:bodyPr>
          <a:lstStyle/>
          <a:p>
            <a:r>
              <a:rPr lang="hu-HU" dirty="0" smtClean="0"/>
              <a:t>Vitéz </a:t>
            </a:r>
            <a:r>
              <a:rPr lang="hu-HU" dirty="0"/>
              <a:t>Gyöngyvér közoktatási szakértő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0" y="3212348"/>
            <a:ext cx="2529771" cy="194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7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3. Ki </a:t>
            </a:r>
            <a:r>
              <a:rPr lang="en-US" sz="2800" b="1" dirty="0" err="1"/>
              <a:t>mit</a:t>
            </a:r>
            <a:r>
              <a:rPr lang="en-US" sz="2800" b="1" dirty="0"/>
              <a:t> </a:t>
            </a:r>
            <a:r>
              <a:rPr lang="en-US" sz="2800" b="1" dirty="0" err="1"/>
              <a:t>csinál</a:t>
            </a:r>
            <a:r>
              <a:rPr lang="en-US" sz="2800" b="1" dirty="0"/>
              <a:t>?</a:t>
            </a:r>
            <a:r>
              <a:rPr lang="en-US" sz="2800" dirty="0"/>
              <a:t>		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/>
              <a:t>A háztartási munkák megosztásának megtervezése.</a:t>
            </a:r>
          </a:p>
          <a:p>
            <a:pPr marL="0" indent="0">
              <a:buNone/>
            </a:pPr>
            <a:endParaRPr lang="hu-HU" sz="2400" dirty="0" smtClean="0"/>
          </a:p>
          <a:p>
            <a:r>
              <a:rPr lang="hu-HU" sz="2400" dirty="0" smtClean="0"/>
              <a:t>mindenki elkészíti a saját családjának a tényleges időbeosztását</a:t>
            </a:r>
          </a:p>
          <a:p>
            <a:r>
              <a:rPr lang="hu-HU" sz="2400" dirty="0" smtClean="0"/>
              <a:t>háztartásban előforduló munkákból lista készítése</a:t>
            </a:r>
          </a:p>
          <a:p>
            <a:r>
              <a:rPr lang="hu-HU" sz="2400" dirty="0" smtClean="0"/>
              <a:t>a tanulók a családmodelljük életmódjának megfelelően megtervezik a háztartási munkák megosztását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60592"/>
            <a:ext cx="3524250" cy="26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91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4. </a:t>
            </a:r>
            <a:r>
              <a:rPr lang="hu-HU" sz="2800" b="1" dirty="0" smtClean="0"/>
              <a:t>Miből mit veszünk?</a:t>
            </a:r>
            <a:r>
              <a:rPr lang="hu-HU" sz="2800" dirty="0" smtClean="0"/>
              <a:t>		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tanulók megismerkednek a különböző termék- és szolgáltatáscsoportokkal.</a:t>
            </a:r>
          </a:p>
          <a:p>
            <a:r>
              <a:rPr lang="hu-HU" sz="2400" dirty="0" smtClean="0"/>
              <a:t>A tanulók megismerkednek a tudatos vásárlás fogalmával, illetve az ezt összefoglaló 12 ponttal.	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0" y="3188039"/>
            <a:ext cx="5683250" cy="35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8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5. </a:t>
            </a:r>
            <a:r>
              <a:rPr lang="hu-HU" sz="2800" b="1" dirty="0" smtClean="0"/>
              <a:t>Milyen konfliktusok?</a:t>
            </a:r>
            <a:endParaRPr lang="hu-H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Tipikus konfliktusszituációk a családban, konfliktuskezelés		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602" y="3006726"/>
            <a:ext cx="3678079" cy="2958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05" y="3006726"/>
            <a:ext cx="3607895" cy="291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76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6. </a:t>
            </a:r>
            <a:r>
              <a:rPr lang="hu-HU" sz="2800" b="1" dirty="0" smtClean="0"/>
              <a:t>Mit tanultunk?</a:t>
            </a:r>
            <a:r>
              <a:rPr lang="hu-HU" sz="2800" dirty="0" smtClean="0"/>
              <a:t>		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 smtClean="0"/>
              <a:t>Amit a családról tudni kell:	</a:t>
            </a:r>
          </a:p>
          <a:p>
            <a:pPr lvl="1"/>
            <a:r>
              <a:rPr lang="hu-HU" dirty="0" smtClean="0"/>
              <a:t>A záróteszt célja, hogy a diákok ellenőrizzék, mennyit értettek meg</a:t>
            </a:r>
            <a:r>
              <a:rPr lang="hu-HU" dirty="0"/>
              <a:t>, illetve mennyit sajátítottak el a tananyagból. A záróteszt tetszőleges számban megismételhető. </a:t>
            </a:r>
          </a:p>
          <a:p>
            <a:pPr lvl="1"/>
            <a:r>
              <a:rPr lang="hu-HU" dirty="0"/>
              <a:t>Érdemes utána beszélgetni, szóban átismételni a tanultakat, és megdicsérni azokat, akik aktívan részt vettek a munkában</a:t>
            </a:r>
            <a:r>
              <a:rPr lang="hu-HU" dirty="0" smtClean="0"/>
              <a:t>.</a:t>
            </a:r>
          </a:p>
          <a:p>
            <a:pPr lvl="1"/>
            <a:endParaRPr lang="hu-HU" dirty="0"/>
          </a:p>
          <a:p>
            <a:pPr marL="457200" lvl="1" indent="0">
              <a:buNone/>
            </a:pPr>
            <a:endParaRPr lang="hu-HU" dirty="0" smtClean="0"/>
          </a:p>
          <a:p>
            <a:pPr marL="457200" lvl="1" indent="0">
              <a:buNone/>
            </a:pPr>
            <a:endParaRPr lang="hu-HU" dirty="0" smtClean="0"/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 smtClean="0"/>
          </a:p>
          <a:p>
            <a:pPr marL="457200" lvl="1" indent="0">
              <a:buNone/>
            </a:pPr>
            <a:r>
              <a:rPr lang="hu-HU" dirty="0" smtClean="0"/>
              <a:t>Végezzük </a:t>
            </a:r>
            <a:r>
              <a:rPr lang="hu-HU" dirty="0"/>
              <a:t>el a zárótesztet, nézzük meg, mi mit tudunk </a:t>
            </a:r>
            <a:r>
              <a:rPr lang="hu-HU" dirty="0" smtClean="0"/>
              <a:t>a családról!</a:t>
            </a:r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999" y="3395343"/>
            <a:ext cx="3813175" cy="255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3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Záróteszt kiértékelése, tanári, tanulói visszacsatolás</a:t>
            </a:r>
            <a:br>
              <a:rPr lang="hu-HU" sz="2800" dirty="0"/>
            </a:b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3" r="44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7813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Fogalomtár/Glosszárium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Tanári:</a:t>
            </a:r>
          </a:p>
          <a:p>
            <a:pPr marL="0" indent="0">
              <a:buNone/>
            </a:pPr>
            <a:r>
              <a:rPr lang="hu-HU" dirty="0"/>
              <a:t>A pedagógus számára fontos háttérfogalmak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Tanulói:</a:t>
            </a:r>
          </a:p>
          <a:p>
            <a:pPr marL="0" indent="0">
              <a:buNone/>
            </a:pPr>
            <a:r>
              <a:rPr lang="hu-HU" dirty="0"/>
              <a:t>A tanulók segítségére szolgáló kulcsfogalmak, melyek a feladatok értelmezését, elvégzését segítik. </a:t>
            </a:r>
          </a:p>
        </p:txBody>
      </p:sp>
    </p:spTree>
    <p:extLst>
      <p:ext uri="{BB962C8B-B14F-4D97-AF65-F5344CB8AC3E}">
        <p14:creationId xmlns:p14="http://schemas.microsoft.com/office/powerpoint/2010/main" val="1442235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Kérdések-válaszok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Köszönjük </a:t>
            </a:r>
            <a:r>
              <a:rPr lang="hu-HU" dirty="0"/>
              <a:t>észrevételeit, kérdéseit!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/>
              <a:t>Vitéz Gyöngyvér</a:t>
            </a:r>
          </a:p>
          <a:p>
            <a:pPr marL="0" indent="0" algn="ctr">
              <a:buNone/>
            </a:pPr>
            <a:r>
              <a:rPr lang="hu-HU" sz="1800" dirty="0"/>
              <a:t>Közoktatáisi szakértő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035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1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b="1" dirty="0"/>
              <a:t>A tananyag fő célja</a:t>
            </a:r>
            <a:endParaRPr lang="hu-H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33625" y="177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8001" y="1593335"/>
            <a:ext cx="8016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hu-HU" sz="2400" dirty="0" smtClean="0"/>
              <a:t>A saját család történetének megismerése, </a:t>
            </a:r>
          </a:p>
          <a:p>
            <a:pPr marL="457200" indent="-457200">
              <a:buFont typeface="Arial"/>
              <a:buChar char="•"/>
            </a:pPr>
            <a:r>
              <a:rPr lang="hu-HU" sz="2400" dirty="0" smtClean="0"/>
              <a:t>Önismeret, </a:t>
            </a:r>
          </a:p>
          <a:p>
            <a:pPr marL="457200" indent="-457200">
              <a:buFont typeface="Arial"/>
              <a:buChar char="•"/>
            </a:pPr>
            <a:r>
              <a:rPr lang="hu-HU" sz="2400" dirty="0" smtClean="0"/>
              <a:t>A család fogalmának, típusainak, funkciójának megismerése, </a:t>
            </a:r>
          </a:p>
          <a:p>
            <a:pPr marL="457200" indent="-457200">
              <a:buFont typeface="Arial"/>
              <a:buChar char="•"/>
            </a:pPr>
            <a:r>
              <a:rPr lang="hu-HU" sz="2400" dirty="0" smtClean="0"/>
              <a:t>Idő és pénzgazdálkodás, </a:t>
            </a:r>
          </a:p>
          <a:p>
            <a:pPr marL="457200" indent="-457200">
              <a:buFont typeface="Arial"/>
              <a:buChar char="•"/>
            </a:pPr>
            <a:r>
              <a:rPr lang="hu-HU" sz="2400" dirty="0" smtClean="0"/>
              <a:t>Családi munkamegosztás</a:t>
            </a:r>
          </a:p>
          <a:p>
            <a:pPr marL="457200" indent="-457200">
              <a:buFont typeface="Arial"/>
              <a:buChar char="•"/>
            </a:pPr>
            <a:r>
              <a:rPr lang="hu-HU" sz="2400" dirty="0" smtClean="0"/>
              <a:t>Tipikus családi konfliktusok</a:t>
            </a:r>
            <a:endParaRPr lang="hu-HU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88" r="7288"/>
          <a:stretch>
            <a:fillRect/>
          </a:stretch>
        </p:blipFill>
        <p:spPr>
          <a:xfrm>
            <a:off x="5073493" y="3420766"/>
            <a:ext cx="3959382" cy="2562225"/>
          </a:xfrm>
        </p:spPr>
      </p:pic>
    </p:spTree>
    <p:extLst>
      <p:ext uri="{BB962C8B-B14F-4D97-AF65-F5344CB8AC3E}">
        <p14:creationId xmlns:p14="http://schemas.microsoft.com/office/powerpoint/2010/main" val="363474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/>
              <a:t>Tananyag elsajátításának lehetséges módja</a:t>
            </a:r>
            <a:endParaRPr lang="hu-H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A tananyag hatékony, eredményes elsajátításához a blended/kevert típusú feldolgozást javasoljuk:</a:t>
            </a:r>
          </a:p>
          <a:p>
            <a:pPr marL="0" indent="0">
              <a:buNone/>
            </a:pPr>
            <a:endParaRPr lang="hu-HU" sz="2400" dirty="0"/>
          </a:p>
          <a:p>
            <a:r>
              <a:rPr lang="hu-HU" sz="2400" dirty="0"/>
              <a:t>Osztálytermi projekt munka kiscsoporotban, párban</a:t>
            </a:r>
          </a:p>
          <a:p>
            <a:r>
              <a:rPr lang="hu-HU" sz="2400" dirty="0"/>
              <a:t>Egyéni számítógépes feladatvégzés</a:t>
            </a:r>
          </a:p>
          <a:p>
            <a:r>
              <a:rPr lang="hu-HU" sz="2400" dirty="0"/>
              <a:t>A tananyagra javasolt órakeret: 15 tanítási óra</a:t>
            </a:r>
          </a:p>
        </p:txBody>
      </p:sp>
    </p:spTree>
    <p:extLst>
      <p:ext uri="{BB962C8B-B14F-4D97-AF65-F5344CB8AC3E}">
        <p14:creationId xmlns:p14="http://schemas.microsoft.com/office/powerpoint/2010/main" val="137911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6795398" cy="511004"/>
          </a:xfrm>
        </p:spPr>
        <p:txBody>
          <a:bodyPr/>
          <a:lstStyle/>
          <a:p>
            <a:r>
              <a:rPr lang="hu-HU" sz="2800" b="1" dirty="0"/>
              <a:t>Nat kiemelt fejlesztési fókuszai,</a:t>
            </a:r>
            <a:br>
              <a:rPr lang="hu-HU" sz="2800" b="1" dirty="0"/>
            </a:br>
            <a:r>
              <a:rPr lang="hu-HU" sz="2800" b="1" dirty="0"/>
              <a:t>Kerettanterv/Kerettantervi témakörei</a:t>
            </a:r>
            <a:endParaRPr lang="hu-H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/>
              <a:t>Szakiskola</a:t>
            </a:r>
            <a:r>
              <a:rPr lang="hu-HU" sz="2400" dirty="0"/>
              <a:t>: 9-</a:t>
            </a:r>
            <a:r>
              <a:rPr lang="hu-HU" sz="2400" dirty="0" smtClean="0"/>
              <a:t>10. 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1625" y="1889125"/>
            <a:ext cx="436145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hu-HU" sz="2400" dirty="0" smtClean="0"/>
              <a:t>Osztályközösség-építés,</a:t>
            </a:r>
          </a:p>
          <a:p>
            <a:pPr marL="457200" indent="-457200">
              <a:buFont typeface="Arial"/>
              <a:buChar char="•"/>
            </a:pPr>
            <a:r>
              <a:rPr lang="hu-HU" sz="2400" dirty="0" smtClean="0"/>
              <a:t>Önismeret,</a:t>
            </a:r>
          </a:p>
          <a:p>
            <a:pPr marL="457200" indent="-457200">
              <a:buFont typeface="Arial"/>
              <a:buChar char="•"/>
            </a:pPr>
            <a:r>
              <a:rPr lang="hu-HU" sz="2400" dirty="0" smtClean="0"/>
              <a:t>A családi hagyományok szerepének és fontosságának,</a:t>
            </a:r>
          </a:p>
          <a:p>
            <a:pPr marL="457200" indent="-457200">
              <a:buFont typeface="Arial"/>
              <a:buChar char="•"/>
            </a:pPr>
            <a:r>
              <a:rPr lang="hu-HU" sz="2400" dirty="0" smtClean="0"/>
              <a:t>felismerése, </a:t>
            </a:r>
          </a:p>
          <a:p>
            <a:pPr marL="457200" indent="-457200">
              <a:buFont typeface="Arial"/>
              <a:buChar char="•"/>
            </a:pPr>
            <a:r>
              <a:rPr lang="hu-HU" sz="2400" dirty="0" smtClean="0"/>
              <a:t>A család múltjának és értékeinek ismerete,</a:t>
            </a:r>
          </a:p>
          <a:p>
            <a:pPr marL="457200" indent="-457200">
              <a:buFont typeface="Arial"/>
              <a:buChar char="•"/>
            </a:pPr>
            <a:r>
              <a:rPr lang="hu-HU" sz="2400" dirty="0" smtClean="0"/>
              <a:t>Költségvetés-tervezés – családi szinten,</a:t>
            </a:r>
          </a:p>
          <a:p>
            <a:pPr marL="457200" indent="-457200">
              <a:buFont typeface="Arial"/>
              <a:buChar char="•"/>
            </a:pPr>
            <a:r>
              <a:rPr lang="hu-HU" sz="2400" dirty="0" smtClean="0"/>
              <a:t>A „fontos” és „nem fontos”dolgok megkülönböztetése, </a:t>
            </a:r>
          </a:p>
          <a:p>
            <a:pPr marL="457200" indent="-457200">
              <a:buFont typeface="Arial"/>
              <a:buChar char="•"/>
            </a:pPr>
            <a:r>
              <a:rPr lang="hu-HU" sz="2400" dirty="0" smtClean="0"/>
              <a:t>A tudatos vásárlói attitűd megalapozása.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539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/>
              <a:t>Érintett kompetenciaterületek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Szociális kompetenciafejlesztés</a:t>
            </a:r>
          </a:p>
          <a:p>
            <a:r>
              <a:rPr lang="hu-HU" sz="2400" dirty="0" smtClean="0"/>
              <a:t>Kommunikáció, </a:t>
            </a:r>
          </a:p>
          <a:p>
            <a:r>
              <a:rPr lang="hu-HU" sz="2400" dirty="0" smtClean="0"/>
              <a:t>Vállalkozói kompetencia,</a:t>
            </a:r>
          </a:p>
          <a:p>
            <a:r>
              <a:rPr lang="hu-HU" sz="2400" dirty="0" smtClean="0"/>
              <a:t>Az önálló, hatékony tanulási kulcskompetenciák</a:t>
            </a:r>
          </a:p>
          <a:p>
            <a:endParaRPr lang="hu-HU" sz="2400" dirty="0" smtClean="0"/>
          </a:p>
          <a:p>
            <a:pPr marL="0" indent="0">
              <a:buNone/>
            </a:pPr>
            <a:r>
              <a:rPr lang="hu-HU" sz="2400" b="1" dirty="0" smtClean="0"/>
              <a:t>Műveltségi </a:t>
            </a:r>
            <a:r>
              <a:rPr lang="hu-HU" sz="2400" b="1" dirty="0"/>
              <a:t>terület:</a:t>
            </a:r>
          </a:p>
          <a:p>
            <a:r>
              <a:rPr lang="hu-HU" sz="2400" dirty="0" smtClean="0"/>
              <a:t>Ember és társadalom</a:t>
            </a:r>
            <a:endParaRPr lang="hu-HU" sz="2400" dirty="0"/>
          </a:p>
          <a:p>
            <a:pPr marL="0" indent="0">
              <a:buNone/>
            </a:pPr>
            <a:r>
              <a:rPr lang="hu-HU" sz="2400" b="1" dirty="0"/>
              <a:t>Tantárgy:</a:t>
            </a:r>
          </a:p>
          <a:p>
            <a:r>
              <a:rPr lang="hu-HU" sz="2400" dirty="0"/>
              <a:t>Osztályfőnöki, </a:t>
            </a:r>
            <a:r>
              <a:rPr lang="hu-HU" sz="2400" dirty="0" smtClean="0"/>
              <a:t>Társadalomismeret</a:t>
            </a:r>
            <a:endParaRPr lang="hu-HU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223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Felhasználás személyi támogatása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digitális taneszköz tartalmának, tesztjeinek használatához közvetlenül nem szükséges tanár jelenléte, önállóan (is) használható, kivéve az osztálytermi/csoportos feladatok egy része.</a:t>
            </a:r>
          </a:p>
          <a:p>
            <a:endParaRPr lang="hu-HU" dirty="0"/>
          </a:p>
          <a:p>
            <a:r>
              <a:rPr lang="hu-HU" dirty="0"/>
              <a:t> Az osztálytermi/csoportos feladatok egy részénél hagyományos tanári vagy facilitátor szerepben jelen van a tanár is.	</a:t>
            </a:r>
          </a:p>
        </p:txBody>
      </p:sp>
    </p:spTree>
    <p:extLst>
      <p:ext uri="{BB962C8B-B14F-4D97-AF65-F5344CB8AC3E}">
        <p14:creationId xmlns:p14="http://schemas.microsoft.com/office/powerpoint/2010/main" val="386330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/>
              <a:t>A tananyag felépítése, 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>tartalmi </a:t>
            </a:r>
            <a:r>
              <a:rPr lang="hu-HU" sz="2800" b="1" dirty="0"/>
              <a:t>ismertetője</a:t>
            </a:r>
            <a:br>
              <a:rPr lang="hu-HU" sz="2800" b="1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hu-HU" sz="2400" dirty="0"/>
              <a:t>A tananyag 6 modulból/szakaszból épül fel</a:t>
            </a:r>
            <a:r>
              <a:rPr lang="hu-HU" sz="2400" dirty="0" smtClean="0"/>
              <a:t>.</a:t>
            </a:r>
          </a:p>
          <a:p>
            <a:endParaRPr lang="hu-HU" sz="2400" dirty="0"/>
          </a:p>
          <a:p>
            <a:r>
              <a:rPr lang="hu-HU" sz="2400" dirty="0"/>
              <a:t>A digitális munka ne legyen több a tanóra egyharmadánál. Az előkészítést kövesse 15 perces feladatmegoldás a számítógépen, majd a feladat megbeszélése.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21414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1. </a:t>
            </a:r>
            <a:r>
              <a:rPr lang="en-US" sz="2800" b="1" dirty="0" err="1"/>
              <a:t>Az</a:t>
            </a:r>
            <a:r>
              <a:rPr lang="en-US" sz="2800" b="1" dirty="0"/>
              <a:t> </a:t>
            </a:r>
            <a:r>
              <a:rPr lang="en-US" sz="2800" b="1" dirty="0" err="1"/>
              <a:t>én</a:t>
            </a:r>
            <a:r>
              <a:rPr lang="en-US" sz="2800" b="1" dirty="0"/>
              <a:t> </a:t>
            </a:r>
            <a:r>
              <a:rPr lang="en-US" sz="2800" b="1" dirty="0" err="1"/>
              <a:t>családom</a:t>
            </a:r>
            <a:r>
              <a:rPr lang="en-US" sz="2800" dirty="0"/>
              <a:t>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hu-HU" sz="2400" dirty="0" smtClean="0"/>
              <a:t>A család kérdéskör kiindulópontja a saját család múltjának megismerése, bemutatása, jövőkép felvázolása.</a:t>
            </a:r>
          </a:p>
          <a:p>
            <a:pPr marL="0" indent="0">
              <a:buNone/>
            </a:pPr>
            <a:r>
              <a:rPr lang="hu-HU" sz="2400" dirty="0" smtClean="0"/>
              <a:t>Családtörténet és családfa készítése.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51124" y="3611416"/>
            <a:ext cx="4333875" cy="29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8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2. </a:t>
            </a:r>
            <a:r>
              <a:rPr lang="en-US" sz="2800" b="1" dirty="0" err="1" smtClean="0"/>
              <a:t>Hol</a:t>
            </a:r>
            <a:r>
              <a:rPr lang="en-US" sz="2800" b="1" dirty="0" smtClean="0"/>
              <a:t> </a:t>
            </a:r>
            <a:r>
              <a:rPr lang="en-US" sz="2800" b="1" dirty="0" err="1"/>
              <a:t>élünk</a:t>
            </a:r>
            <a:r>
              <a:rPr lang="en-US" sz="2800" b="1" dirty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család fogalmára, funkcióra alapozva családmodell készítése, és a modellnek megfelelő otthon tervezése.</a:t>
            </a:r>
          </a:p>
          <a:p>
            <a:endParaRPr lang="hu-HU" sz="2400" dirty="0" smtClean="0"/>
          </a:p>
          <a:p>
            <a:r>
              <a:rPr lang="hu-HU" sz="2400" dirty="0" smtClean="0"/>
              <a:t>minden tanuló megalkotja a saját családmodelljét</a:t>
            </a:r>
          </a:p>
          <a:p>
            <a:r>
              <a:rPr lang="hu-HU" sz="2400" dirty="0" smtClean="0"/>
              <a:t>megtervezi a családmodell életmódjának megfelelő otthont	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225278"/>
            <a:ext cx="3987799" cy="263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85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437</Words>
  <Application>Microsoft Macintosh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Családi kisokos, avagy ismerd meg a családod.</vt:lpstr>
      <vt:lpstr>A tananyag fő célja</vt:lpstr>
      <vt:lpstr>Tananyag elsajátításának lehetséges módja</vt:lpstr>
      <vt:lpstr>Nat kiemelt fejlesztési fókuszai, Kerettanterv/Kerettantervi témakörei</vt:lpstr>
      <vt:lpstr>Érintett kompetenciaterületek</vt:lpstr>
      <vt:lpstr>Felhasználás személyi támogatása</vt:lpstr>
      <vt:lpstr>A tananyag felépítése,  tartalmi ismertetője </vt:lpstr>
      <vt:lpstr>1. Az én családom  </vt:lpstr>
      <vt:lpstr>2. Hol élünk?</vt:lpstr>
      <vt:lpstr>3. Ki mit csinál?   </vt:lpstr>
      <vt:lpstr>4. Miből mit veszünk?   </vt:lpstr>
      <vt:lpstr>5. Milyen konfliktusok?</vt:lpstr>
      <vt:lpstr>6. Mit tanultunk?   </vt:lpstr>
      <vt:lpstr>Záróteszt kiértékelése, tanári, tanulói visszacsatolás </vt:lpstr>
      <vt:lpstr>Fogalomtár/Glosszárium</vt:lpstr>
      <vt:lpstr>Kérdések-válaszok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28</cp:revision>
  <dcterms:created xsi:type="dcterms:W3CDTF">2015-08-11T07:36:55Z</dcterms:created>
  <dcterms:modified xsi:type="dcterms:W3CDTF">2015-08-19T06:06:56Z</dcterms:modified>
</cp:coreProperties>
</file>